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tags/tag8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908" r:id="rId4"/>
    <p:sldMasterId id="2147484035" r:id="rId5"/>
    <p:sldMasterId id="2147484055" r:id="rId6"/>
    <p:sldMasterId id="2147484057" r:id="rId7"/>
    <p:sldMasterId id="2147484059" r:id="rId8"/>
    <p:sldMasterId id="2147484075" r:id="rId9"/>
    <p:sldMasterId id="2147484097" r:id="rId10"/>
    <p:sldMasterId id="2147484099" r:id="rId11"/>
    <p:sldMasterId id="2147484101" r:id="rId12"/>
    <p:sldMasterId id="2147484103" r:id="rId13"/>
    <p:sldMasterId id="2147484105" r:id="rId14"/>
    <p:sldMasterId id="2147484107" r:id="rId15"/>
    <p:sldMasterId id="2147484109" r:id="rId16"/>
    <p:sldMasterId id="2147484111" r:id="rId17"/>
    <p:sldMasterId id="2147484113" r:id="rId18"/>
    <p:sldMasterId id="2147484115" r:id="rId19"/>
    <p:sldMasterId id="2147484117" r:id="rId20"/>
    <p:sldMasterId id="2147484119" r:id="rId21"/>
    <p:sldMasterId id="2147484121" r:id="rId22"/>
    <p:sldMasterId id="2147484123" r:id="rId23"/>
    <p:sldMasterId id="2147484125" r:id="rId24"/>
    <p:sldMasterId id="2147484127" r:id="rId25"/>
    <p:sldMasterId id="2147484129" r:id="rId26"/>
    <p:sldMasterId id="2147484131" r:id="rId27"/>
    <p:sldMasterId id="2147484133" r:id="rId28"/>
    <p:sldMasterId id="2147484135" r:id="rId29"/>
    <p:sldMasterId id="2147484137" r:id="rId30"/>
    <p:sldMasterId id="2147484139" r:id="rId31"/>
    <p:sldMasterId id="2147484146" r:id="rId32"/>
  </p:sldMasterIdLst>
  <p:notesMasterIdLst>
    <p:notesMasterId r:id="rId59"/>
  </p:notesMasterIdLst>
  <p:handoutMasterIdLst>
    <p:handoutMasterId r:id="rId60"/>
  </p:handoutMasterIdLst>
  <p:sldIdLst>
    <p:sldId id="563" r:id="rId33"/>
    <p:sldId id="608" r:id="rId34"/>
    <p:sldId id="618" r:id="rId35"/>
    <p:sldId id="615" r:id="rId36"/>
    <p:sldId id="617" r:id="rId37"/>
    <p:sldId id="616" r:id="rId38"/>
    <p:sldId id="613" r:id="rId39"/>
    <p:sldId id="649" r:id="rId40"/>
    <p:sldId id="635" r:id="rId41"/>
    <p:sldId id="636" r:id="rId42"/>
    <p:sldId id="637" r:id="rId43"/>
    <p:sldId id="638" r:id="rId44"/>
    <p:sldId id="639" r:id="rId45"/>
    <p:sldId id="640" r:id="rId46"/>
    <p:sldId id="641" r:id="rId47"/>
    <p:sldId id="642" r:id="rId48"/>
    <p:sldId id="643" r:id="rId49"/>
    <p:sldId id="644" r:id="rId50"/>
    <p:sldId id="645" r:id="rId51"/>
    <p:sldId id="646" r:id="rId52"/>
    <p:sldId id="647" r:id="rId53"/>
    <p:sldId id="648" r:id="rId54"/>
    <p:sldId id="634" r:id="rId55"/>
    <p:sldId id="551" r:id="rId56"/>
    <p:sldId id="610" r:id="rId57"/>
    <p:sldId id="607" r:id="rId58"/>
  </p:sldIdLst>
  <p:sldSz cx="9144000" cy="6858000" type="screen4x3"/>
  <p:notesSz cx="7010400" cy="9296400"/>
  <p:custDataLst>
    <p:tags r:id="rId6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thalie" initials="NS" lastIdx="1" clrIdx="0"/>
  <p:cmAuthor id="1" name="Guido Magneschi" initials="GM" lastIdx="16" clrIdx="1">
    <p:extLst/>
  </p:cmAuthor>
  <p:cmAuthor id="2" name="Harry Liu" initials="HL" lastIdx="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92D"/>
    <a:srgbClr val="F68026"/>
    <a:srgbClr val="FFC324"/>
    <a:srgbClr val="CFB53B"/>
    <a:srgbClr val="FF9900"/>
    <a:srgbClr val="FFCC66"/>
    <a:srgbClr val="C2E49C"/>
    <a:srgbClr val="EBFEE6"/>
    <a:srgbClr val="B6FAA4"/>
    <a:srgbClr val="006E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75" autoAdjust="0"/>
    <p:restoredTop sz="86130" autoAdjust="0"/>
  </p:normalViewPr>
  <p:slideViewPr>
    <p:cSldViewPr snapToGrid="0">
      <p:cViewPr varScale="1">
        <p:scale>
          <a:sx n="60" d="100"/>
          <a:sy n="60" d="100"/>
        </p:scale>
        <p:origin x="14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996" y="108"/>
      </p:cViewPr>
      <p:guideLst>
        <p:guide orient="horz" pos="2928"/>
        <p:guide pos="220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Master" Target="slideMasters/slideMaster23.xml"/><Relationship Id="rId39" Type="http://schemas.openxmlformats.org/officeDocument/2006/relationships/slide" Target="slides/slide7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2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Master" Target="slideMasters/slideMaster26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Master" Target="slideMasters/slideMaster21.xml"/><Relationship Id="rId32" Type="http://schemas.openxmlformats.org/officeDocument/2006/relationships/slideMaster" Target="slideMasters/slideMaster29.xml"/><Relationship Id="rId37" Type="http://schemas.openxmlformats.org/officeDocument/2006/relationships/slide" Target="slides/slide5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Master" Target="slideMasters/slideMaster25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61" Type="http://schemas.openxmlformats.org/officeDocument/2006/relationships/tags" Target="tags/tag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Master" Target="slideMasters/slideMaster28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handoutMaster" Target="handoutMasters/handout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Master" Target="slideMasters/slideMaster24.xml"/><Relationship Id="rId30" Type="http://schemas.openxmlformats.org/officeDocument/2006/relationships/slideMaster" Target="slideMasters/slideMaster27.xml"/><Relationship Id="rId35" Type="http://schemas.openxmlformats.org/officeDocument/2006/relationships/slide" Target="slides/slide3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56" Type="http://schemas.openxmlformats.org/officeDocument/2006/relationships/slide" Target="slides/slide24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1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8446" cy="465195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03" y="1"/>
            <a:ext cx="3038445" cy="465195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A9BB6691-EF27-420F-A24E-AD81EF77CD6C}" type="datetimeFigureOut">
              <a:rPr lang="en-AU" smtClean="0"/>
              <a:pPr/>
              <a:t>14/03/2018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710"/>
            <a:ext cx="3038446" cy="465194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03" y="8829710"/>
            <a:ext cx="3038445" cy="465194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C35397C9-6589-449C-AA10-7C122B78DB48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47751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1" cy="464820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1" cy="464820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A4BCCB7C-65F6-4CD3-A4B7-49C8E034A53D}" type="datetimeFigureOut">
              <a:rPr lang="en-AU" smtClean="0"/>
              <a:pPr/>
              <a:t>14/03/2018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2108" tIns="46054" rIns="92108" bIns="460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6"/>
            <a:ext cx="3037841" cy="464820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1" cy="464820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2B0B6E24-FB45-4614-A454-13497740AD93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652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>
                <a:solidFill>
                  <a:prstClr val="black"/>
                </a:solidFill>
              </a:rPr>
              <a:pPr/>
              <a:t>1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67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Sleipner CO2 Storage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Snøhvit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CO2 Storage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Norway Full Chain CCS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Teesside Collective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Caledonia Clean Energy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5895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Sleipner CO2 Storage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Snøhvit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CO2 Storage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Norway Full Chain CCS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Teesside Collective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Caledonia Clean Energy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7964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Sleipner CO2 Storage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Snøhvit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CO2 Storage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Norway Full Chain CCS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Teesside Collective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Caledonia Clean Energy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0753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Sleipner CO2 Storage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Snøhvit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CO2 Storage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Norway Full Chain CCS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Teesside Collective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Caledonia Clean Energy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81423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Sleipner CO2 Storage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Snøhvit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CO2 Storage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Norway Full Chain CCS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Teesside Collective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Caledonia Clean Energy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17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642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Sleipner CO2 Storage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Snøhvit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CO2 Storage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Norway Full Chain CCS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Teesside Collective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Caledonia Clean Energy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4567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Sleipner CO2 Storage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Snøhvit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CO2 Storage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Norway Full Chain CCS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Teesside Collective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Caledonia Clean Energy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0362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Sleipner CO2 Storage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Snøhvit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CO2 Storage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Norway Full Chain CCS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Teesside Collective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Caledonia Clean Energy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66173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Sleipner CO2 Storage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Snøhvit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CO2 Storage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Norway Full Chain CCS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Teesside Collective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Caledonia Clean Energy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21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579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Sleipner CO2 Storage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Snøhvit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CO2 Storage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Norway Full Chain CCS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Teesside Collective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Caledonia Clean Energy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22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5341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300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23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761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24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77510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Terrell Natural Gas Processing Plant (formerly Val Verde Natural Gas Plants)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Enid Fertilizer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Shute Creek Gas Processing Facility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Great Plains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Synfuel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Plant and Weyburn-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Midale</a:t>
            </a:r>
            <a:endParaRPr lang="en-AU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Century Plant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Air Products Steam Methane Reformer EOR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Coffeyville Gasification Plant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Lost Cabin Gas Plant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Boundary Dam Carbon Capture and Storage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Quest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Petra Nova Carbon Capture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Illinois Industrial Carbon Capture and Storage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Alberta Carbon Trunk Line ("ACTL") with Agrium CO2 Stream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Alberta Carbon Trunk Line ("ACTL") with North West Sturgeon Refinery CO2 Stream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Lake Charles Methanol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Texas Clean Energy Project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84187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Yanchang Integrated Carbon Capture and Storage Demonstration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Sinopec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Qilu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Petrochemical CCS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Sinopec Eastern China CCS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Sinopec Shengli Power Plant CCS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China Resources Power (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Haifeng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) Integrated Carbon Capture and Sequestration Demonstration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Huaneng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GreenGen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IGCC Large-scale System (Phase 3)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Shanxi International Energy Group CCUS 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Shenhua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Ningxia CTL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43272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Sleipner CO2 Storage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Snøhvit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CO2 Storage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Norway Full Chain CCS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Teesside Collective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Caledonia Clean Energy 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95988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99247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7680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8912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Institute’s CCS Policy Indicator captures the status of CCS policy around the world. The Policy Indicator plots the overall strength of a government’s policy stance on CCS in the form of a “Policy Index”, as well as its “Inherent interest” in CCS, which reflects the country’s relative propensity towards fossil fuel production and consumption.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B6E24-FB45-4614-A454-13497740AD93}" type="slidenum">
              <a:rPr lang="en-AU" smtClean="0"/>
              <a:pPr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026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249327" y="248413"/>
            <a:ext cx="8894673" cy="722792"/>
            <a:chOff x="249327" y="248413"/>
            <a:chExt cx="8894673" cy="722792"/>
          </a:xfrm>
        </p:grpSpPr>
        <p:sp>
          <p:nvSpPr>
            <p:cNvPr id="9" name="Rectangle 8"/>
            <p:cNvSpPr/>
            <p:nvPr/>
          </p:nvSpPr>
          <p:spPr>
            <a:xfrm>
              <a:off x="1219200" y="880532"/>
              <a:ext cx="2343150" cy="46567"/>
            </a:xfrm>
            <a:prstGeom prst="rect">
              <a:avLst/>
            </a:prstGeom>
            <a:solidFill>
              <a:srgbClr val="006E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1219199" y="914400"/>
              <a:ext cx="7924801" cy="48680"/>
            </a:xfrm>
            <a:prstGeom prst="rect">
              <a:avLst/>
            </a:prstGeom>
            <a:solidFill>
              <a:srgbClr val="006E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itchFamily="34" charset="0"/>
              </a:endParaRPr>
            </a:p>
          </p:txBody>
        </p:sp>
        <p:pic>
          <p:nvPicPr>
            <p:cNvPr id="14" name="Picture 13" descr="GCCSI Symbol_RGB.jp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49327" y="248413"/>
              <a:ext cx="722223" cy="72279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144799" y="177281"/>
            <a:ext cx="7523339" cy="71845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065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24A8-A9C8-A941-82DA-0EBAC2A673B3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7004-C7AC-FB41-8728-D4546D7D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4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24A8-A9C8-A941-82DA-0EBAC2A673B3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7004-C7AC-FB41-8728-D4546D7D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75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24A8-A9C8-A941-82DA-0EBAC2A673B3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7004-C7AC-FB41-8728-D4546D7D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2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24A8-A9C8-A941-82DA-0EBAC2A673B3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7004-C7AC-FB41-8728-D4546D7D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5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400" y="5762170"/>
            <a:ext cx="5205600" cy="980629"/>
          </a:xfrm>
        </p:spPr>
        <p:txBody>
          <a:bodyPr>
            <a:normAutofit/>
          </a:bodyPr>
          <a:lstStyle>
            <a:lvl1pPr marL="0" indent="0" algn="l">
              <a:spcBef>
                <a:spcPts val="40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4" name="Picture 3" descr="1.0 CCS 4428 Expo PPT slides_j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62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24A8-A9C8-A941-82DA-0EBAC2A673B3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7004-C7AC-FB41-8728-D4546D7D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12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24A8-A9C8-A941-82DA-0EBAC2A673B3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7004-C7AC-FB41-8728-D4546D7D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73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24A8-A9C8-A941-82DA-0EBAC2A673B3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7004-C7AC-FB41-8728-D4546D7D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6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24A8-A9C8-A941-82DA-0EBAC2A673B3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7004-C7AC-FB41-8728-D4546D7D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24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24A8-A9C8-A941-82DA-0EBAC2A673B3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7004-C7AC-FB41-8728-D4546D7D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0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24A8-A9C8-A941-82DA-0EBAC2A673B3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7004-C7AC-FB41-8728-D4546D7D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03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524A8-A9C8-A941-82DA-0EBAC2A673B3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27004-C7AC-FB41-8728-D4546D7D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6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theme" Target="../theme/theme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0823" y="389159"/>
            <a:ext cx="7961755" cy="9443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1123" y="1600200"/>
            <a:ext cx="796175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495800" y="6350000"/>
            <a:ext cx="4648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4" r:id="rId2"/>
  </p:sldLayoutIdLst>
  <p:transition advClick="0">
    <p:fade/>
  </p:transition>
  <p:hf sldNum="0" hdr="0" ftr="0" dt="0"/>
  <p:txStyles>
    <p:titleStyle>
      <a:lvl1pPr algn="l" defTabSz="457200" rtl="0" eaLnBrk="1" latinLnBrk="0" hangingPunct="1">
        <a:lnSpc>
          <a:spcPts val="3220"/>
        </a:lnSpc>
        <a:spcBef>
          <a:spcPct val="0"/>
        </a:spcBef>
        <a:buNone/>
        <a:defRPr sz="3200" b="1" i="0" kern="1200" cap="all" spc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9900" y="511175"/>
            <a:ext cx="8247063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277938"/>
            <a:ext cx="8247063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9424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29113" y="6540500"/>
            <a:ext cx="520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000000"/>
                </a:solidFill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19E15D3-0C56-4C8D-9591-5284B09D8482}" type="slidenum">
              <a:rPr lang="en-GB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39424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9900" y="0"/>
            <a:ext cx="1689100" cy="395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700">
                <a:solidFill>
                  <a:srgbClr val="D5D2CD"/>
                </a:solidFill>
                <a:latin typeface="+mn-lt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2054" name="Line 12"/>
          <p:cNvSpPr>
            <a:spLocks noChangeShapeType="1"/>
          </p:cNvSpPr>
          <p:nvPr/>
        </p:nvSpPr>
        <p:spPr bwMode="auto">
          <a:xfrm>
            <a:off x="466725" y="392113"/>
            <a:ext cx="8243888" cy="0"/>
          </a:xfrm>
          <a:prstGeom prst="line">
            <a:avLst/>
          </a:prstGeom>
          <a:noFill/>
          <a:ln w="19050">
            <a:solidFill>
              <a:srgbClr val="00348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55" name="Line 13"/>
          <p:cNvSpPr>
            <a:spLocks noChangeShapeType="1"/>
          </p:cNvSpPr>
          <p:nvPr/>
        </p:nvSpPr>
        <p:spPr bwMode="auto">
          <a:xfrm>
            <a:off x="466725" y="6324600"/>
            <a:ext cx="8250238" cy="0"/>
          </a:xfrm>
          <a:prstGeom prst="line">
            <a:avLst/>
          </a:prstGeom>
          <a:noFill/>
          <a:ln w="19050">
            <a:solidFill>
              <a:srgbClr val="00348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 sz="1400" b="1">
          <a:solidFill>
            <a:schemeClr val="accent1"/>
          </a:solidFill>
          <a:latin typeface="+mn-lt"/>
          <a:ea typeface="ＭＳ Ｐゴシック" charset="0"/>
          <a:cs typeface="+mn-cs"/>
        </a:defRPr>
      </a:lvl1pPr>
      <a:lvl2pPr marL="106363" indent="-104775" algn="l" rtl="0" eaLnBrk="0" fontAlgn="base" hangingPunct="0">
        <a:spcBef>
          <a:spcPct val="30000"/>
        </a:spcBef>
        <a:spcAft>
          <a:spcPct val="0"/>
        </a:spcAft>
        <a:buSzPct val="120000"/>
        <a:buChar char="•"/>
        <a:defRPr sz="1100">
          <a:solidFill>
            <a:schemeClr val="tx1"/>
          </a:solidFill>
          <a:latin typeface="+mn-lt"/>
          <a:ea typeface="ＭＳ Ｐゴシック" charset="0"/>
        </a:defRPr>
      </a:lvl2pPr>
      <a:lvl3pPr marL="220663" indent="-112713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charset="0"/>
        </a:defRPr>
      </a:lvl3pPr>
      <a:lvl4pPr marL="334963" indent="-112713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charset="0"/>
        </a:defRPr>
      </a:lvl4pPr>
      <a:lvl5pPr marL="441325" indent="-104775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charset="0"/>
        </a:defRPr>
      </a:lvl5pPr>
      <a:lvl6pPr marL="898525" indent="-104775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6pPr>
      <a:lvl7pPr marL="1355725" indent="-104775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7pPr>
      <a:lvl8pPr marL="1812925" indent="-104775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8pPr>
      <a:lvl9pPr marL="2270125" indent="-104775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524A8-A9C8-A941-82DA-0EBAC2A673B3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27004-C7AC-FB41-8728-D4546D7D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9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9900" y="511175"/>
            <a:ext cx="8247063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277938"/>
            <a:ext cx="8247063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9424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29113" y="6540500"/>
            <a:ext cx="520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000000"/>
                </a:solidFill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B4A0544-71F3-4F0A-922F-5A5CA3886421}" type="slidenum">
              <a:rPr lang="en-GB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39424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9900" y="0"/>
            <a:ext cx="1689100" cy="395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700">
                <a:solidFill>
                  <a:srgbClr val="D5D2CD"/>
                </a:solidFill>
                <a:latin typeface="+mn-lt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3078" name="Line 12"/>
          <p:cNvSpPr>
            <a:spLocks noChangeShapeType="1"/>
          </p:cNvSpPr>
          <p:nvPr/>
        </p:nvSpPr>
        <p:spPr bwMode="auto">
          <a:xfrm>
            <a:off x="466725" y="392113"/>
            <a:ext cx="8243888" cy="0"/>
          </a:xfrm>
          <a:prstGeom prst="line">
            <a:avLst/>
          </a:prstGeom>
          <a:noFill/>
          <a:ln w="19050">
            <a:solidFill>
              <a:srgbClr val="00348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79" name="Line 13"/>
          <p:cNvSpPr>
            <a:spLocks noChangeShapeType="1"/>
          </p:cNvSpPr>
          <p:nvPr/>
        </p:nvSpPr>
        <p:spPr bwMode="auto">
          <a:xfrm>
            <a:off x="466725" y="6324600"/>
            <a:ext cx="8250238" cy="0"/>
          </a:xfrm>
          <a:prstGeom prst="line">
            <a:avLst/>
          </a:prstGeom>
          <a:noFill/>
          <a:ln w="19050">
            <a:solidFill>
              <a:srgbClr val="00348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 sz="1400" b="1">
          <a:solidFill>
            <a:schemeClr val="accent1"/>
          </a:solidFill>
          <a:latin typeface="+mn-lt"/>
          <a:ea typeface="ＭＳ Ｐゴシック" charset="0"/>
          <a:cs typeface="+mn-cs"/>
        </a:defRPr>
      </a:lvl1pPr>
      <a:lvl2pPr marL="106363" indent="-104775" algn="l" rtl="0" eaLnBrk="0" fontAlgn="base" hangingPunct="0">
        <a:spcBef>
          <a:spcPct val="30000"/>
        </a:spcBef>
        <a:spcAft>
          <a:spcPct val="0"/>
        </a:spcAft>
        <a:buSzPct val="120000"/>
        <a:buChar char="•"/>
        <a:defRPr sz="1100">
          <a:solidFill>
            <a:schemeClr val="tx1"/>
          </a:solidFill>
          <a:latin typeface="+mn-lt"/>
          <a:ea typeface="ＭＳ Ｐゴシック" charset="0"/>
        </a:defRPr>
      </a:lvl2pPr>
      <a:lvl3pPr marL="220663" indent="-112713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charset="0"/>
        </a:defRPr>
      </a:lvl3pPr>
      <a:lvl4pPr marL="334963" indent="-112713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charset="0"/>
        </a:defRPr>
      </a:lvl4pPr>
      <a:lvl5pPr marL="441325" indent="-104775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charset="0"/>
        </a:defRPr>
      </a:lvl5pPr>
      <a:lvl6pPr marL="898525" indent="-104775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6pPr>
      <a:lvl7pPr marL="1355725" indent="-104775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7pPr>
      <a:lvl8pPr marL="1812925" indent="-104775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8pPr>
      <a:lvl9pPr marL="2270125" indent="-104775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9900" y="511175"/>
            <a:ext cx="8247063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277938"/>
            <a:ext cx="8247063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9424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29113" y="6540500"/>
            <a:ext cx="520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000000"/>
                </a:solidFill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6838C63-A708-41E6-9313-5087264065D9}" type="slidenum">
              <a:rPr lang="en-GB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39424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9900" y="0"/>
            <a:ext cx="1689100" cy="395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700">
                <a:solidFill>
                  <a:srgbClr val="D5D2CD"/>
                </a:solidFill>
                <a:latin typeface="+mn-lt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4102" name="Line 12"/>
          <p:cNvSpPr>
            <a:spLocks noChangeShapeType="1"/>
          </p:cNvSpPr>
          <p:nvPr/>
        </p:nvSpPr>
        <p:spPr bwMode="auto">
          <a:xfrm>
            <a:off x="466725" y="392113"/>
            <a:ext cx="8243888" cy="0"/>
          </a:xfrm>
          <a:prstGeom prst="line">
            <a:avLst/>
          </a:prstGeom>
          <a:noFill/>
          <a:ln w="19050">
            <a:solidFill>
              <a:srgbClr val="00348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4103" name="Line 13"/>
          <p:cNvSpPr>
            <a:spLocks noChangeShapeType="1"/>
          </p:cNvSpPr>
          <p:nvPr/>
        </p:nvSpPr>
        <p:spPr bwMode="auto">
          <a:xfrm>
            <a:off x="466725" y="6324600"/>
            <a:ext cx="8250238" cy="0"/>
          </a:xfrm>
          <a:prstGeom prst="line">
            <a:avLst/>
          </a:prstGeom>
          <a:noFill/>
          <a:ln w="19050">
            <a:solidFill>
              <a:srgbClr val="00348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 sz="1400" b="1">
          <a:solidFill>
            <a:schemeClr val="accent1"/>
          </a:solidFill>
          <a:latin typeface="+mn-lt"/>
          <a:ea typeface="ＭＳ Ｐゴシック" charset="0"/>
          <a:cs typeface="+mn-cs"/>
        </a:defRPr>
      </a:lvl1pPr>
      <a:lvl2pPr marL="106363" indent="-104775" algn="l" rtl="0" eaLnBrk="0" fontAlgn="base" hangingPunct="0">
        <a:spcBef>
          <a:spcPct val="30000"/>
        </a:spcBef>
        <a:spcAft>
          <a:spcPct val="0"/>
        </a:spcAft>
        <a:buSzPct val="120000"/>
        <a:buChar char="•"/>
        <a:defRPr sz="1100">
          <a:solidFill>
            <a:schemeClr val="tx1"/>
          </a:solidFill>
          <a:latin typeface="+mn-lt"/>
          <a:ea typeface="ＭＳ Ｐゴシック" charset="0"/>
        </a:defRPr>
      </a:lvl2pPr>
      <a:lvl3pPr marL="220663" indent="-112713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charset="0"/>
        </a:defRPr>
      </a:lvl3pPr>
      <a:lvl4pPr marL="334963" indent="-112713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charset="0"/>
        </a:defRPr>
      </a:lvl4pPr>
      <a:lvl5pPr marL="441325" indent="-104775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charset="0"/>
        </a:defRPr>
      </a:lvl5pPr>
      <a:lvl6pPr marL="898525" indent="-104775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6pPr>
      <a:lvl7pPr marL="1355725" indent="-104775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7pPr>
      <a:lvl8pPr marL="1812925" indent="-104775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8pPr>
      <a:lvl9pPr marL="2270125" indent="-104775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9900" y="511175"/>
            <a:ext cx="8247063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9900" y="1277938"/>
            <a:ext cx="8247063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9424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29113" y="6540500"/>
            <a:ext cx="520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000000"/>
                </a:solidFill>
                <a:ea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B4A0544-71F3-4F0A-922F-5A5CA3886421}" type="slidenum">
              <a:rPr lang="en-GB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39424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9900" y="0"/>
            <a:ext cx="1689100" cy="395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700">
                <a:solidFill>
                  <a:srgbClr val="D5D2CD"/>
                </a:solidFill>
                <a:latin typeface="+mn-lt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/>
          </a:p>
        </p:txBody>
      </p:sp>
      <p:sp>
        <p:nvSpPr>
          <p:cNvPr id="3078" name="Line 12"/>
          <p:cNvSpPr>
            <a:spLocks noChangeShapeType="1"/>
          </p:cNvSpPr>
          <p:nvPr/>
        </p:nvSpPr>
        <p:spPr bwMode="auto">
          <a:xfrm>
            <a:off x="466725" y="392113"/>
            <a:ext cx="8243888" cy="0"/>
          </a:xfrm>
          <a:prstGeom prst="line">
            <a:avLst/>
          </a:prstGeom>
          <a:noFill/>
          <a:ln w="19050">
            <a:solidFill>
              <a:srgbClr val="00348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79" name="Line 13"/>
          <p:cNvSpPr>
            <a:spLocks noChangeShapeType="1"/>
          </p:cNvSpPr>
          <p:nvPr/>
        </p:nvSpPr>
        <p:spPr bwMode="auto">
          <a:xfrm>
            <a:off x="466725" y="6324600"/>
            <a:ext cx="8250238" cy="0"/>
          </a:xfrm>
          <a:prstGeom prst="line">
            <a:avLst/>
          </a:prstGeom>
          <a:noFill/>
          <a:ln w="19050">
            <a:solidFill>
              <a:srgbClr val="00348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defRPr sz="1400" b="1">
          <a:solidFill>
            <a:schemeClr val="accent1"/>
          </a:solidFill>
          <a:latin typeface="+mn-lt"/>
          <a:ea typeface="ＭＳ Ｐゴシック" charset="0"/>
          <a:cs typeface="+mn-cs"/>
        </a:defRPr>
      </a:lvl1pPr>
      <a:lvl2pPr marL="106363" indent="-104775" algn="l" rtl="0" eaLnBrk="0" fontAlgn="base" hangingPunct="0">
        <a:spcBef>
          <a:spcPct val="30000"/>
        </a:spcBef>
        <a:spcAft>
          <a:spcPct val="0"/>
        </a:spcAft>
        <a:buSzPct val="120000"/>
        <a:buChar char="•"/>
        <a:defRPr sz="1100">
          <a:solidFill>
            <a:schemeClr val="tx1"/>
          </a:solidFill>
          <a:latin typeface="+mn-lt"/>
          <a:ea typeface="ＭＳ Ｐゴシック" charset="0"/>
        </a:defRPr>
      </a:lvl2pPr>
      <a:lvl3pPr marL="220663" indent="-112713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charset="0"/>
        </a:defRPr>
      </a:lvl3pPr>
      <a:lvl4pPr marL="334963" indent="-112713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charset="0"/>
        </a:defRPr>
      </a:lvl4pPr>
      <a:lvl5pPr marL="441325" indent="-104775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charset="0"/>
        </a:defRPr>
      </a:lvl5pPr>
      <a:lvl6pPr marL="898525" indent="-104775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6pPr>
      <a:lvl7pPr marL="1355725" indent="-104775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7pPr>
      <a:lvl8pPr marL="1812925" indent="-104775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8pPr>
      <a:lvl9pPr marL="2270125" indent="-104775" algn="l" rtl="0" fontAlgn="base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"/>
          <p:cNvSpPr>
            <a:spLocks noChangeAspect="1" noChangeArrowheads="1"/>
          </p:cNvSpPr>
          <p:nvPr/>
        </p:nvSpPr>
        <p:spPr bwMode="gray">
          <a:xfrm>
            <a:off x="0" y="0"/>
            <a:ext cx="9144000" cy="1052513"/>
          </a:xfrm>
          <a:prstGeom prst="rect">
            <a:avLst/>
          </a:prstGeom>
          <a:solidFill>
            <a:srgbClr val="005BA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" name="Group 103"/>
          <p:cNvGrpSpPr>
            <a:grpSpLocks noChangeAspect="1"/>
          </p:cNvGrpSpPr>
          <p:nvPr/>
        </p:nvGrpSpPr>
        <p:grpSpPr bwMode="auto">
          <a:xfrm>
            <a:off x="0" y="188913"/>
            <a:ext cx="9144000" cy="6669087"/>
            <a:chOff x="5921" y="59"/>
            <a:chExt cx="5766" cy="4206"/>
          </a:xfrm>
        </p:grpSpPr>
        <p:sp>
          <p:nvSpPr>
            <p:cNvPr id="1044" name="Freeform 104"/>
            <p:cNvSpPr>
              <a:spLocks noChangeAspect="1"/>
            </p:cNvSpPr>
            <p:nvPr userDrawn="1"/>
          </p:nvSpPr>
          <p:spPr bwMode="gray">
            <a:xfrm>
              <a:off x="9929" y="2477"/>
              <a:ext cx="1027" cy="1398"/>
            </a:xfrm>
            <a:custGeom>
              <a:avLst/>
              <a:gdLst>
                <a:gd name="T0" fmla="*/ 56719 w 513"/>
                <a:gd name="T1" fmla="*/ 360972 h 698"/>
                <a:gd name="T2" fmla="*/ 264964 w 513"/>
                <a:gd name="T3" fmla="*/ 0 h 698"/>
                <a:gd name="T4" fmla="*/ 0 w 513"/>
                <a:gd name="T5" fmla="*/ 362000 h 698"/>
                <a:gd name="T6" fmla="*/ 56719 w 513"/>
                <a:gd name="T7" fmla="*/ 362000 h 698"/>
                <a:gd name="T8" fmla="*/ 56719 w 513"/>
                <a:gd name="T9" fmla="*/ 360972 h 6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" h="698">
                  <a:moveTo>
                    <a:pt x="110" y="696"/>
                  </a:moveTo>
                  <a:cubicBezTo>
                    <a:pt x="110" y="398"/>
                    <a:pt x="272" y="138"/>
                    <a:pt x="513" y="0"/>
                  </a:cubicBezTo>
                  <a:cubicBezTo>
                    <a:pt x="242" y="130"/>
                    <a:pt x="44" y="389"/>
                    <a:pt x="0" y="698"/>
                  </a:cubicBezTo>
                  <a:cubicBezTo>
                    <a:pt x="110" y="698"/>
                    <a:pt x="110" y="698"/>
                    <a:pt x="110" y="698"/>
                  </a:cubicBezTo>
                  <a:cubicBezTo>
                    <a:pt x="110" y="697"/>
                    <a:pt x="110" y="696"/>
                    <a:pt x="110" y="696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1045" name="Freeform 105"/>
            <p:cNvSpPr>
              <a:spLocks noChangeAspect="1"/>
            </p:cNvSpPr>
            <p:nvPr userDrawn="1"/>
          </p:nvSpPr>
          <p:spPr bwMode="gray">
            <a:xfrm>
              <a:off x="5921" y="59"/>
              <a:ext cx="5766" cy="4206"/>
            </a:xfrm>
            <a:custGeom>
              <a:avLst/>
              <a:gdLst>
                <a:gd name="T0" fmla="*/ 1299676 w 2880"/>
                <a:gd name="T1" fmla="*/ 625885 h 2100"/>
                <a:gd name="T2" fmla="*/ 1488425 w 2880"/>
                <a:gd name="T3" fmla="*/ 570944 h 2100"/>
                <a:gd name="T4" fmla="*/ 1488425 w 2880"/>
                <a:gd name="T5" fmla="*/ 60620 h 2100"/>
                <a:gd name="T6" fmla="*/ 194420 w 2880"/>
                <a:gd name="T7" fmla="*/ 0 h 2100"/>
                <a:gd name="T8" fmla="*/ 0 w 2880"/>
                <a:gd name="T9" fmla="*/ 133821 h 2100"/>
                <a:gd name="T10" fmla="*/ 0 w 2880"/>
                <a:gd name="T11" fmla="*/ 507286 h 2100"/>
                <a:gd name="T12" fmla="*/ 0 w 2880"/>
                <a:gd name="T13" fmla="*/ 1089094 h 2100"/>
                <a:gd name="T14" fmla="*/ 1488425 w 2880"/>
                <a:gd name="T15" fmla="*/ 1089094 h 2100"/>
                <a:gd name="T16" fmla="*/ 1488425 w 2880"/>
                <a:gd name="T17" fmla="*/ 987893 h 2100"/>
                <a:gd name="T18" fmla="*/ 1034589 w 2880"/>
                <a:gd name="T19" fmla="*/ 987893 h 2100"/>
                <a:gd name="T20" fmla="*/ 1299676 w 2880"/>
                <a:gd name="T21" fmla="*/ 625885 h 2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80" h="2100">
                  <a:moveTo>
                    <a:pt x="2515" y="1207"/>
                  </a:moveTo>
                  <a:cubicBezTo>
                    <a:pt x="2623" y="1144"/>
                    <a:pt x="2748" y="1106"/>
                    <a:pt x="2880" y="1101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1470" y="211"/>
                    <a:pt x="796" y="0"/>
                    <a:pt x="376" y="0"/>
                  </a:cubicBezTo>
                  <a:cubicBezTo>
                    <a:pt x="65" y="0"/>
                    <a:pt x="8" y="169"/>
                    <a:pt x="0" y="258"/>
                  </a:cubicBezTo>
                  <a:cubicBezTo>
                    <a:pt x="0" y="258"/>
                    <a:pt x="0" y="258"/>
                    <a:pt x="0" y="978"/>
                  </a:cubicBezTo>
                  <a:cubicBezTo>
                    <a:pt x="0" y="2100"/>
                    <a:pt x="0" y="2100"/>
                    <a:pt x="0" y="2100"/>
                  </a:cubicBezTo>
                  <a:cubicBezTo>
                    <a:pt x="2880" y="2100"/>
                    <a:pt x="2880" y="2100"/>
                    <a:pt x="2880" y="2100"/>
                  </a:cubicBezTo>
                  <a:cubicBezTo>
                    <a:pt x="2880" y="1905"/>
                    <a:pt x="2880" y="1905"/>
                    <a:pt x="2880" y="1905"/>
                  </a:cubicBezTo>
                  <a:cubicBezTo>
                    <a:pt x="2002" y="1905"/>
                    <a:pt x="2002" y="1905"/>
                    <a:pt x="2002" y="1905"/>
                  </a:cubicBezTo>
                  <a:cubicBezTo>
                    <a:pt x="2046" y="1596"/>
                    <a:pt x="2244" y="1337"/>
                    <a:pt x="2515" y="120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0" y="188913"/>
            <a:ext cx="9144000" cy="6669087"/>
            <a:chOff x="0" y="119"/>
            <a:chExt cx="5760" cy="4201"/>
          </a:xfrm>
        </p:grpSpPr>
        <p:grpSp>
          <p:nvGrpSpPr>
            <p:cNvPr id="4" name="Group 152"/>
            <p:cNvGrpSpPr>
              <a:grpSpLocks/>
            </p:cNvGrpSpPr>
            <p:nvPr userDrawn="1"/>
          </p:nvGrpSpPr>
          <p:grpSpPr bwMode="auto">
            <a:xfrm>
              <a:off x="0" y="119"/>
              <a:ext cx="5760" cy="2722"/>
              <a:chOff x="-1" y="2536050"/>
              <a:chExt cx="9144001" cy="4321950"/>
            </a:xfrm>
          </p:grpSpPr>
          <p:sp>
            <p:nvSpPr>
              <p:cNvPr id="1042" name="Freeform 5"/>
              <p:cNvSpPr>
                <a:spLocks noChangeAspect="1"/>
              </p:cNvSpPr>
              <p:nvPr userDrawn="1"/>
            </p:nvSpPr>
            <p:spPr bwMode="gray">
              <a:xfrm>
                <a:off x="-1" y="2536050"/>
                <a:ext cx="9144001" cy="3393095"/>
              </a:xfrm>
              <a:custGeom>
                <a:avLst/>
                <a:gdLst>
                  <a:gd name="T0" fmla="*/ 2147483647 w 2381"/>
                  <a:gd name="T1" fmla="*/ 2147483647 h 882"/>
                  <a:gd name="T2" fmla="*/ 0 w 2381"/>
                  <a:gd name="T3" fmla="*/ 2147483647 h 882"/>
                  <a:gd name="T4" fmla="*/ 0 w 2381"/>
                  <a:gd name="T5" fmla="*/ 2147483647 h 882"/>
                  <a:gd name="T6" fmla="*/ 2147483647 w 2381"/>
                  <a:gd name="T7" fmla="*/ 0 h 882"/>
                  <a:gd name="T8" fmla="*/ 2147483647 w 2381"/>
                  <a:gd name="T9" fmla="*/ 2147483647 h 882"/>
                  <a:gd name="T10" fmla="*/ 2147483647 w 2381"/>
                  <a:gd name="T11" fmla="*/ 2147483647 h 8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1"/>
                  <a:gd name="T19" fmla="*/ 0 h 882"/>
                  <a:gd name="T20" fmla="*/ 2381 w 2381"/>
                  <a:gd name="T21" fmla="*/ 882 h 8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1" h="882">
                    <a:moveTo>
                      <a:pt x="2381" y="882"/>
                    </a:moveTo>
                    <a:cubicBezTo>
                      <a:pt x="0" y="882"/>
                      <a:pt x="0" y="882"/>
                      <a:pt x="0" y="882"/>
                    </a:cubicBezTo>
                    <a:cubicBezTo>
                      <a:pt x="0" y="213"/>
                      <a:pt x="0" y="213"/>
                      <a:pt x="0" y="213"/>
                    </a:cubicBezTo>
                    <a:cubicBezTo>
                      <a:pt x="7" y="140"/>
                      <a:pt x="54" y="0"/>
                      <a:pt x="311" y="0"/>
                    </a:cubicBezTo>
                    <a:cubicBezTo>
                      <a:pt x="658" y="0"/>
                      <a:pt x="1215" y="174"/>
                      <a:pt x="2381" y="97"/>
                    </a:cubicBezTo>
                    <a:lnTo>
                      <a:pt x="2381" y="882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3" name="Rectangle 38"/>
              <p:cNvSpPr>
                <a:spLocks noChangeArrowheads="1"/>
              </p:cNvSpPr>
              <p:nvPr userDrawn="1"/>
            </p:nvSpPr>
            <p:spPr bwMode="gray">
              <a:xfrm>
                <a:off x="-1" y="5643344"/>
                <a:ext cx="9144001" cy="1214656"/>
              </a:xfrm>
              <a:prstGeom prst="rect">
                <a:avLst/>
              </a:prstGeom>
              <a:solidFill>
                <a:schemeClr val="bg1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41" name="Rectangle 63"/>
            <p:cNvSpPr>
              <a:spLocks noChangeArrowheads="1"/>
            </p:cNvSpPr>
            <p:nvPr userDrawn="1"/>
          </p:nvSpPr>
          <p:spPr bwMode="gray">
            <a:xfrm>
              <a:off x="0" y="2659"/>
              <a:ext cx="5760" cy="16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GB" dirty="0">
                <a:solidFill>
                  <a:srgbClr val="000000"/>
                </a:solidFill>
              </a:endParaRPr>
            </a:p>
          </p:txBody>
        </p:sp>
      </p:grp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827088" y="1811338"/>
            <a:ext cx="7993062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7"/>
          <p:cNvSpPr>
            <a:spLocks noChangeArrowheads="1"/>
          </p:cNvSpPr>
          <p:nvPr/>
        </p:nvSpPr>
        <p:spPr bwMode="gray">
          <a:xfrm>
            <a:off x="7929563" y="6389688"/>
            <a:ext cx="352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5BAB"/>
                </a:solidFill>
              </a:rPr>
              <a:t> </a:t>
            </a:r>
            <a:r>
              <a:rPr lang="en-US" sz="1200" dirty="0">
                <a:solidFill>
                  <a:srgbClr val="005BAB"/>
                </a:solidFill>
                <a:latin typeface="Trebuchet MS" pitchFamily="34" charset="0"/>
              </a:rPr>
              <a:t>| </a:t>
            </a:r>
            <a:endParaRPr lang="en-US" sz="1200" dirty="0">
              <a:solidFill>
                <a:srgbClr val="005BAB"/>
              </a:solidFill>
            </a:endParaRPr>
          </a:p>
        </p:txBody>
      </p:sp>
      <p:sp>
        <p:nvSpPr>
          <p:cNvPr id="1031" name="Slide Number Placeholder 4"/>
          <p:cNvSpPr txBox="1">
            <a:spLocks noGrp="1"/>
          </p:cNvSpPr>
          <p:nvPr/>
        </p:nvSpPr>
        <p:spPr bwMode="gray">
          <a:xfrm>
            <a:off x="8172450" y="6345238"/>
            <a:ext cx="5143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A29BEB2-92B9-4687-8744-A4564EFA07A4}" type="slidenum">
              <a:rPr lang="en-US" sz="1000" smtClean="0">
                <a:solidFill>
                  <a:srgbClr val="005BAB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5BAB"/>
              </a:solidFill>
            </a:endParaRPr>
          </a:p>
        </p:txBody>
      </p:sp>
      <p:sp>
        <p:nvSpPr>
          <p:cNvPr id="1032" name="Title Placeholder 1"/>
          <p:cNvSpPr>
            <a:spLocks noGrp="1"/>
          </p:cNvSpPr>
          <p:nvPr>
            <p:ph type="title"/>
          </p:nvPr>
        </p:nvSpPr>
        <p:spPr bwMode="gray">
          <a:xfrm>
            <a:off x="611188" y="692150"/>
            <a:ext cx="7837487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33" name="Picture 198" descr="Logo jpeg 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025" y="6237288"/>
            <a:ext cx="450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67"/>
          <p:cNvSpPr>
            <a:spLocks noChangeArrowheads="1"/>
          </p:cNvSpPr>
          <p:nvPr/>
        </p:nvSpPr>
        <p:spPr bwMode="gray">
          <a:xfrm>
            <a:off x="5867400" y="6381750"/>
            <a:ext cx="352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5BAB"/>
                </a:solidFill>
              </a:rPr>
              <a:t> </a:t>
            </a:r>
            <a:r>
              <a:rPr lang="en-US" sz="1200" dirty="0">
                <a:solidFill>
                  <a:srgbClr val="005BAB"/>
                </a:solidFill>
                <a:latin typeface="Trebuchet MS" pitchFamily="34" charset="0"/>
              </a:rPr>
              <a:t>| </a:t>
            </a:r>
            <a:endParaRPr lang="en-US" sz="1200" dirty="0">
              <a:solidFill>
                <a:srgbClr val="005BAB"/>
              </a:solidFill>
            </a:endParaRPr>
          </a:p>
        </p:txBody>
      </p:sp>
      <p:sp>
        <p:nvSpPr>
          <p:cNvPr id="1035" name="Rectangle 67"/>
          <p:cNvSpPr>
            <a:spLocks noChangeArrowheads="1"/>
          </p:cNvSpPr>
          <p:nvPr/>
        </p:nvSpPr>
        <p:spPr bwMode="gray">
          <a:xfrm>
            <a:off x="3132138" y="6381750"/>
            <a:ext cx="352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5BAB"/>
                </a:solidFill>
              </a:rPr>
              <a:t> </a:t>
            </a:r>
            <a:r>
              <a:rPr lang="en-US" sz="1200" dirty="0">
                <a:solidFill>
                  <a:srgbClr val="005BAB"/>
                </a:solidFill>
                <a:latin typeface="Trebuchet MS" pitchFamily="34" charset="0"/>
              </a:rPr>
              <a:t>| </a:t>
            </a:r>
            <a:endParaRPr lang="en-US" sz="1200" dirty="0">
              <a:solidFill>
                <a:srgbClr val="005BAB"/>
              </a:solidFill>
            </a:endParaRPr>
          </a:p>
        </p:txBody>
      </p:sp>
      <p:sp>
        <p:nvSpPr>
          <p:cNvPr id="1036" name="Rectangle 67"/>
          <p:cNvSpPr>
            <a:spLocks noChangeArrowheads="1"/>
          </p:cNvSpPr>
          <p:nvPr/>
        </p:nvSpPr>
        <p:spPr bwMode="gray">
          <a:xfrm>
            <a:off x="971550" y="6381750"/>
            <a:ext cx="352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5BAB"/>
                </a:solidFill>
              </a:rPr>
              <a:t> </a:t>
            </a:r>
            <a:r>
              <a:rPr lang="en-US" sz="1200" dirty="0">
                <a:solidFill>
                  <a:srgbClr val="005BAB"/>
                </a:solidFill>
                <a:latin typeface="Trebuchet MS" pitchFamily="34" charset="0"/>
              </a:rPr>
              <a:t>| </a:t>
            </a:r>
            <a:endParaRPr lang="en-US" sz="1200" dirty="0">
              <a:solidFill>
                <a:srgbClr val="005BAB"/>
              </a:solidFill>
            </a:endParaRPr>
          </a:p>
        </p:txBody>
      </p:sp>
      <p:pic>
        <p:nvPicPr>
          <p:cNvPr id="1037" name="Picture 203" descr="CCSNetwork Woordme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6308725"/>
            <a:ext cx="1873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206" descr="logos-energy-V-EN"/>
          <p:cNvPicPr>
            <a:picLocks noChangeAspect="1" noChangeArrowheads="1"/>
          </p:cNvPicPr>
          <p:nvPr/>
        </p:nvPicPr>
        <p:blipFill>
          <a:blip r:embed="rId4" cstate="print"/>
          <a:srcRect l="1575" t="71623"/>
          <a:stretch>
            <a:fillRect/>
          </a:stretch>
        </p:blipFill>
        <p:spPr bwMode="auto">
          <a:xfrm>
            <a:off x="1985963" y="6237288"/>
            <a:ext cx="449262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207" descr="CCSNetwork Woordmerk plus frog fo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692150"/>
            <a:ext cx="3968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9349949"/>
      </p:ext>
    </p:extLst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444500" indent="-444500" algn="l" rtl="0" eaLnBrk="0" fontAlgn="base" hangingPunct="0">
        <a:spcBef>
          <a:spcPct val="0"/>
        </a:spcBef>
        <a:spcAft>
          <a:spcPct val="0"/>
        </a:spcAft>
        <a:buClr>
          <a:srgbClr val="005BAB"/>
        </a:buClr>
        <a:buFont typeface="Trebuchet MS" pitchFamily="34" charset="0"/>
        <a:buBlip>
          <a:blip r:embed="rId6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98538" indent="-368300" algn="l" rtl="0" eaLnBrk="0" fontAlgn="base" hangingPunct="0">
        <a:spcBef>
          <a:spcPct val="0"/>
        </a:spcBef>
        <a:spcAft>
          <a:spcPct val="0"/>
        </a:spcAft>
        <a:buClr>
          <a:srgbClr val="005BAB"/>
        </a:buClr>
        <a:buFont typeface="Trebuchet MS" pitchFamily="34" charset="0"/>
        <a:buBlip>
          <a:blip r:embed="rId6"/>
        </a:buBlip>
        <a:defRPr sz="2600">
          <a:solidFill>
            <a:schemeClr val="tx1"/>
          </a:solidFill>
          <a:latin typeface="+mn-lt"/>
        </a:defRPr>
      </a:lvl2pPr>
      <a:lvl3pPr marL="1406525" indent="-228600" algn="l" rtl="0" eaLnBrk="0" fontAlgn="base" hangingPunct="0">
        <a:spcBef>
          <a:spcPct val="0"/>
        </a:spcBef>
        <a:spcAft>
          <a:spcPct val="0"/>
        </a:spcAft>
        <a:buClr>
          <a:srgbClr val="005BAB"/>
        </a:buClr>
        <a:buFont typeface="Arial" charset="0"/>
        <a:buBlip>
          <a:blip r:embed="rId6"/>
        </a:buBlip>
        <a:defRPr sz="2400">
          <a:solidFill>
            <a:schemeClr val="tx1"/>
          </a:solidFill>
          <a:latin typeface="+mn-lt"/>
        </a:defRPr>
      </a:lvl3pPr>
      <a:lvl4pPr marL="1814513" indent="-228600" algn="l" rtl="0" eaLnBrk="0" fontAlgn="base" hangingPunct="0">
        <a:spcBef>
          <a:spcPct val="0"/>
        </a:spcBef>
        <a:spcAft>
          <a:spcPct val="0"/>
        </a:spcAft>
        <a:buClr>
          <a:srgbClr val="005BAB"/>
        </a:buClr>
        <a:buFont typeface="Arial" charset="0"/>
        <a:buBlip>
          <a:blip r:embed="rId6"/>
        </a:buBlip>
        <a:defRPr sz="2200">
          <a:solidFill>
            <a:schemeClr val="tx1"/>
          </a:solidFill>
          <a:latin typeface="+mn-lt"/>
        </a:defRPr>
      </a:lvl4pPr>
      <a:lvl5pPr marL="2222500" indent="-228600" algn="l" rtl="0" eaLnBrk="0" fontAlgn="base" hangingPunct="0">
        <a:spcBef>
          <a:spcPct val="0"/>
        </a:spcBef>
        <a:spcAft>
          <a:spcPct val="0"/>
        </a:spcAft>
        <a:buClr>
          <a:srgbClr val="005BAB"/>
        </a:buClr>
        <a:buFont typeface="Arial" charset="0"/>
        <a:buBlip>
          <a:blip r:embed="rId6"/>
        </a:buBlip>
        <a:defRPr sz="2000">
          <a:solidFill>
            <a:schemeClr val="tx1"/>
          </a:solidFill>
          <a:latin typeface="+mn-lt"/>
        </a:defRPr>
      </a:lvl5pPr>
      <a:lvl6pPr marL="2679700" indent="-228600" algn="l" rtl="0" fontAlgn="base">
        <a:spcBef>
          <a:spcPct val="0"/>
        </a:spcBef>
        <a:spcAft>
          <a:spcPct val="0"/>
        </a:spcAft>
        <a:buClr>
          <a:srgbClr val="005BAB"/>
        </a:buClr>
        <a:buFont typeface="Arial" charset="0"/>
        <a:buBlip>
          <a:blip r:embed="rId6"/>
        </a:buBlip>
        <a:defRPr sz="2000">
          <a:solidFill>
            <a:schemeClr val="tx1"/>
          </a:solidFill>
          <a:latin typeface="+mn-lt"/>
        </a:defRPr>
      </a:lvl6pPr>
      <a:lvl7pPr marL="3136900" indent="-228600" algn="l" rtl="0" fontAlgn="base">
        <a:spcBef>
          <a:spcPct val="0"/>
        </a:spcBef>
        <a:spcAft>
          <a:spcPct val="0"/>
        </a:spcAft>
        <a:buClr>
          <a:srgbClr val="005BAB"/>
        </a:buClr>
        <a:buFont typeface="Arial" charset="0"/>
        <a:buBlip>
          <a:blip r:embed="rId6"/>
        </a:buBlip>
        <a:defRPr sz="2000">
          <a:solidFill>
            <a:schemeClr val="tx1"/>
          </a:solidFill>
          <a:latin typeface="+mn-lt"/>
        </a:defRPr>
      </a:lvl7pPr>
      <a:lvl8pPr marL="3594100" indent="-228600" algn="l" rtl="0" fontAlgn="base">
        <a:spcBef>
          <a:spcPct val="0"/>
        </a:spcBef>
        <a:spcAft>
          <a:spcPct val="0"/>
        </a:spcAft>
        <a:buClr>
          <a:srgbClr val="005BAB"/>
        </a:buClr>
        <a:buFont typeface="Arial" charset="0"/>
        <a:buBlip>
          <a:blip r:embed="rId6"/>
        </a:buBlip>
        <a:defRPr sz="2000">
          <a:solidFill>
            <a:schemeClr val="tx1"/>
          </a:solidFill>
          <a:latin typeface="+mn-lt"/>
        </a:defRPr>
      </a:lvl8pPr>
      <a:lvl9pPr marL="4051300" indent="-228600" algn="l" rtl="0" fontAlgn="base">
        <a:spcBef>
          <a:spcPct val="0"/>
        </a:spcBef>
        <a:spcAft>
          <a:spcPct val="0"/>
        </a:spcAft>
        <a:buClr>
          <a:srgbClr val="005BAB"/>
        </a:buClr>
        <a:buFont typeface="Arial" charset="0"/>
        <a:buBlip>
          <a:blip r:embed="rId6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09688"/>
            <a:ext cx="7745412" cy="5072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63" y="255588"/>
            <a:ext cx="8634412" cy="454025"/>
          </a:xfrm>
          <a:prstGeom prst="rect">
            <a:avLst/>
          </a:prstGeom>
          <a:solidFill>
            <a:schemeClr val="bg2"/>
          </a:solidFill>
          <a:ln w="36830" algn="ctr">
            <a:solidFill>
              <a:schemeClr val="bg2"/>
            </a:solidFill>
            <a:miter lim="800000"/>
            <a:headEnd/>
            <a:tailEnd/>
          </a:ln>
        </p:spPr>
        <p:txBody>
          <a:bodyPr vert="horz" wrap="square" lIns="864000" tIns="5400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18350" y="6465888"/>
            <a:ext cx="10795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6725" y="6465888"/>
            <a:ext cx="2519363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Heavy Oil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595959"/>
                </a:solidFill>
                <a:cs typeface="Arial" charset="0"/>
              </a:rPr>
              <a:t>Shell Canada</a:t>
            </a:r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74063" y="6465888"/>
            <a:ext cx="266700" cy="16986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DC6423C-ABFA-4348-A685-476BFC1BB00D}" type="slidenum">
              <a:rPr lang="en-GB">
                <a:solidFill>
                  <a:srgbClr val="595959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63858" name="Text Box 11"/>
          <p:cNvSpPr txBox="1">
            <a:spLocks noChangeArrowheads="1"/>
          </p:cNvSpPr>
          <p:nvPr/>
        </p:nvSpPr>
        <p:spPr bwMode="auto">
          <a:xfrm>
            <a:off x="5861050" y="6465888"/>
            <a:ext cx="1079500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dirty="0">
                <a:solidFill>
                  <a:srgbClr val="FF0000"/>
                </a:solidFill>
                <a:cs typeface="Arial" pitchFamily="34" charset="0"/>
              </a:rPr>
              <a:t>Restricted</a:t>
            </a:r>
          </a:p>
        </p:txBody>
      </p:sp>
      <p:sp>
        <p:nvSpPr>
          <p:cNvPr id="1638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62300" y="6465888"/>
            <a:ext cx="25193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>
            <a:lvl1pPr>
              <a:defRPr sz="8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dirty="0">
              <a:solidFill>
                <a:srgbClr val="595959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advClick="0">
    <p:fade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Futura Medium" pitchFamily="2" charset="0"/>
        </a:defRPr>
      </a:lvl9pPr>
    </p:titleStyle>
    <p:bodyStyle>
      <a:lvl1pPr marL="284163" indent="-284163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936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2pPr>
      <a:lvl3pPr marL="952500" indent="-185738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600">
          <a:solidFill>
            <a:schemeClr val="tx1"/>
          </a:solidFill>
          <a:latin typeface="+mn-lt"/>
        </a:defRPr>
      </a:lvl3pPr>
      <a:lvl4pPr marL="1323975" indent="-180975" algn="l" rtl="0" eaLnBrk="0" fontAlgn="base" hangingPunct="0">
        <a:lnSpc>
          <a:spcPct val="120000"/>
        </a:lnSpc>
        <a:spcBef>
          <a:spcPct val="0"/>
        </a:spcBef>
        <a:spcAft>
          <a:spcPts val="600"/>
        </a:spcAft>
        <a:buSzPct val="75000"/>
        <a:buFont typeface="Wingdings" pitchFamily="2" charset="2"/>
        <a:buChar char="n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41709" y="2235028"/>
            <a:ext cx="5270089" cy="1103593"/>
          </a:xfrm>
        </p:spPr>
        <p:txBody>
          <a:bodyPr>
            <a:normAutofit/>
          </a:bodyPr>
          <a:lstStyle/>
          <a:p>
            <a:r>
              <a:rPr lang="en-US" sz="1400" dirty="0"/>
              <a:t>Strategies to Advance Carbon Capture</a:t>
            </a:r>
          </a:p>
          <a:p>
            <a:r>
              <a:rPr lang="en-US" sz="1400" dirty="0"/>
              <a:t>March 15, 2018</a:t>
            </a:r>
          </a:p>
          <a:p>
            <a:r>
              <a:rPr lang="en-US" sz="1400" dirty="0"/>
              <a:t>Jeff Erikson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98D8E7-3A46-4DCE-9C8F-287F64702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354" y="1536071"/>
            <a:ext cx="2686050" cy="698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467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FF58868A-325A-4647-A524-F6F181BF670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7483" y="1561010"/>
          <a:ext cx="7962900" cy="44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6043">
                  <a:extLst>
                    <a:ext uri="{9D8B030D-6E8A-4147-A177-3AD203B41FA5}">
                      <a16:colId xmlns:a16="http://schemas.microsoft.com/office/drawing/2014/main" val="2041617004"/>
                    </a:ext>
                  </a:extLst>
                </a:gridCol>
                <a:gridCol w="4196857">
                  <a:extLst>
                    <a:ext uri="{9D8B030D-6E8A-4147-A177-3AD203B41FA5}">
                      <a16:colId xmlns:a16="http://schemas.microsoft.com/office/drawing/2014/main" val="96731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Policy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Where Proposed/Deployed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127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Tax relief (credits/reductions)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051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Loans (low cost, guarantees)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USA, Green Investment Bank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2736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Offsets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UNFCCC, Canada (Alberta)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647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Power purchase agreements</a:t>
                      </a:r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9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RD&amp;D 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Australia, Canada, China, EU, Netherlands, Norway, S. Korea, UK, USA, UAE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451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State assumption of liability/trust funds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856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Strategic planning/key policy statements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USA, China, EC, Norway, S. Korea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708845"/>
                  </a:ext>
                </a:extLst>
              </a:tr>
            </a:tbl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id="{119E8FF3-6297-4BA7-9172-587AE394C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799" y="177281"/>
            <a:ext cx="7999201" cy="718457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</a:pPr>
            <a:r>
              <a:rPr lang="en-AU" sz="2400" cap="none" dirty="0"/>
              <a:t>CCS Policy Measures – Deployed and Proposed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199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799" y="177281"/>
            <a:ext cx="7999201" cy="718457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</a:pPr>
            <a:r>
              <a:rPr lang="en-AU" sz="2400" cap="none" dirty="0"/>
              <a:t>Policy measures that work</a:t>
            </a:r>
            <a:endParaRPr lang="en-US" sz="2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91AA0F-0682-4774-8A0F-D87E371B1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495" y="1203172"/>
            <a:ext cx="9000000" cy="5321059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134BA568-1A12-4DCB-985B-01DC44970227}"/>
              </a:ext>
            </a:extLst>
          </p:cNvPr>
          <p:cNvGrpSpPr/>
          <p:nvPr/>
        </p:nvGrpSpPr>
        <p:grpSpPr>
          <a:xfrm>
            <a:off x="416305" y="3604483"/>
            <a:ext cx="3327695" cy="2213117"/>
            <a:chOff x="416305" y="3604483"/>
            <a:chExt cx="3327695" cy="221311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4E23667-4D72-4C8D-BC04-20392644393B}"/>
                </a:ext>
              </a:extLst>
            </p:cNvPr>
            <p:cNvGrpSpPr/>
            <p:nvPr/>
          </p:nvGrpSpPr>
          <p:grpSpPr>
            <a:xfrm>
              <a:off x="416305" y="3604483"/>
              <a:ext cx="1086528" cy="823517"/>
              <a:chOff x="416305" y="3604483"/>
              <a:chExt cx="1086528" cy="823517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E285D3E-0A64-42D2-9B61-74DA0D19CC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8033" y="4063969"/>
                <a:ext cx="304800" cy="36403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BF746A9-4E4B-414F-B1CC-FAA8D9E981EB}"/>
                  </a:ext>
                </a:extLst>
              </p:cNvPr>
              <p:cNvSpPr/>
              <p:nvPr/>
            </p:nvSpPr>
            <p:spPr>
              <a:xfrm>
                <a:off x="416305" y="3604483"/>
                <a:ext cx="849619" cy="459486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EOR w tax incentive</a:t>
                </a:r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2AAE1F7-711D-4282-B5E3-52D0CC3FDA97}"/>
                </a:ext>
              </a:extLst>
            </p:cNvPr>
            <p:cNvSpPr/>
            <p:nvPr/>
          </p:nvSpPr>
          <p:spPr>
            <a:xfrm>
              <a:off x="763200" y="4428000"/>
              <a:ext cx="2980800" cy="1389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3EB5CB-77D9-4CE2-8112-87C4BBA80A7F}"/>
              </a:ext>
            </a:extLst>
          </p:cNvPr>
          <p:cNvGrpSpPr/>
          <p:nvPr/>
        </p:nvGrpSpPr>
        <p:grpSpPr>
          <a:xfrm>
            <a:off x="1198033" y="1611894"/>
            <a:ext cx="1507067" cy="986845"/>
            <a:chOff x="1198033" y="1611894"/>
            <a:chExt cx="1507067" cy="9868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B353128-5A5D-4762-9620-31832CB459D8}"/>
                </a:ext>
              </a:extLst>
            </p:cNvPr>
            <p:cNvGrpSpPr/>
            <p:nvPr/>
          </p:nvGrpSpPr>
          <p:grpSpPr>
            <a:xfrm>
              <a:off x="1198033" y="1611894"/>
              <a:ext cx="905934" cy="902706"/>
              <a:chOff x="416305" y="3604483"/>
              <a:chExt cx="905934" cy="902706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B92F069-143F-41F2-8321-D1F4D28E40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8033" y="4063969"/>
                <a:ext cx="124206" cy="44322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254A222E-0ED2-4A22-A8D5-EAD71A191347}"/>
                  </a:ext>
                </a:extLst>
              </p:cNvPr>
              <p:cNvSpPr/>
              <p:nvPr/>
            </p:nvSpPr>
            <p:spPr>
              <a:xfrm>
                <a:off x="416305" y="3604483"/>
                <a:ext cx="849619" cy="459486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Steep carbon tax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A420443-25B2-4808-BFE8-BAB7B49C424A}"/>
                </a:ext>
              </a:extLst>
            </p:cNvPr>
            <p:cNvCxnSpPr>
              <a:cxnSpLocks/>
            </p:cNvCxnSpPr>
            <p:nvPr/>
          </p:nvCxnSpPr>
          <p:spPr>
            <a:xfrm>
              <a:off x="1979761" y="2032000"/>
              <a:ext cx="725339" cy="5667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D4E760A-DDB0-4F48-8D7D-F2317A6BF33F}"/>
              </a:ext>
            </a:extLst>
          </p:cNvPr>
          <p:cNvGrpSpPr/>
          <p:nvPr/>
        </p:nvGrpSpPr>
        <p:grpSpPr>
          <a:xfrm>
            <a:off x="3496575" y="2113492"/>
            <a:ext cx="4085324" cy="1392767"/>
            <a:chOff x="3522133" y="2103967"/>
            <a:chExt cx="4085324" cy="139276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4380BD7-962A-4424-AEC5-25F7A7140EA5}"/>
                </a:ext>
              </a:extLst>
            </p:cNvPr>
            <p:cNvGrpSpPr/>
            <p:nvPr/>
          </p:nvGrpSpPr>
          <p:grpSpPr>
            <a:xfrm>
              <a:off x="4205139" y="2817083"/>
              <a:ext cx="2005161" cy="679651"/>
              <a:chOff x="416305" y="3604483"/>
              <a:chExt cx="2005161" cy="679651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6EB1462-31A4-4B91-95BE-90EBE49CA4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8033" y="4051270"/>
                <a:ext cx="1223433" cy="2328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B27ECD3-6E3E-4585-8B4B-36AE458B3148}"/>
                  </a:ext>
                </a:extLst>
              </p:cNvPr>
              <p:cNvSpPr/>
              <p:nvPr/>
            </p:nvSpPr>
            <p:spPr>
              <a:xfrm>
                <a:off x="416305" y="3604483"/>
                <a:ext cx="849619" cy="459486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EOR</a:t>
                </a:r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14EE214-C912-40BE-AB5A-B891E224D315}"/>
                </a:ext>
              </a:extLst>
            </p:cNvPr>
            <p:cNvCxnSpPr>
              <a:cxnSpLocks/>
            </p:cNvCxnSpPr>
            <p:nvPr/>
          </p:nvCxnSpPr>
          <p:spPr>
            <a:xfrm>
              <a:off x="5054758" y="3054231"/>
              <a:ext cx="2552699" cy="4255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AC4AEF2-5865-414B-80BE-C09CDF374F15}"/>
                </a:ext>
              </a:extLst>
            </p:cNvPr>
            <p:cNvCxnSpPr>
              <a:cxnSpLocks/>
            </p:cNvCxnSpPr>
            <p:nvPr/>
          </p:nvCxnSpPr>
          <p:spPr>
            <a:xfrm>
              <a:off x="3522133" y="2103967"/>
              <a:ext cx="859367" cy="7131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339B175-7500-4298-B87F-319338DD5764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>
              <a:off x="4339166" y="2156267"/>
              <a:ext cx="290783" cy="66081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03754E8-5E34-4E70-B8A9-490F9727F0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63976" y="2158152"/>
              <a:ext cx="222891" cy="6589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A2ECFC-1D3C-4A5E-82D1-827D8858C50E}"/>
              </a:ext>
            </a:extLst>
          </p:cNvPr>
          <p:cNvGrpSpPr/>
          <p:nvPr/>
        </p:nvGrpSpPr>
        <p:grpSpPr>
          <a:xfrm>
            <a:off x="2839127" y="1107041"/>
            <a:ext cx="2888573" cy="1491698"/>
            <a:chOff x="2839127" y="1107041"/>
            <a:chExt cx="2888573" cy="1491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A9A131E-E077-43B2-93E8-EFC2AAE6747A}"/>
                </a:ext>
              </a:extLst>
            </p:cNvPr>
            <p:cNvGrpSpPr/>
            <p:nvPr/>
          </p:nvGrpSpPr>
          <p:grpSpPr>
            <a:xfrm>
              <a:off x="3399366" y="1107041"/>
              <a:ext cx="2328334" cy="708731"/>
              <a:chOff x="-22565" y="3634305"/>
              <a:chExt cx="2328334" cy="708731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1CE5A59-4115-4FBD-B9D2-EE4541AB30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208" y="4040610"/>
                <a:ext cx="1522561" cy="3024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67DFD08E-E1C7-4571-A540-022775B59CE1}"/>
                  </a:ext>
                </a:extLst>
              </p:cNvPr>
              <p:cNvSpPr/>
              <p:nvPr/>
            </p:nvSpPr>
            <p:spPr>
              <a:xfrm>
                <a:off x="-22565" y="3634305"/>
                <a:ext cx="849619" cy="459486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Required for permit</a:t>
                </a:r>
              </a:p>
            </p:txBody>
          </p: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5D2F682-1DA2-4CC1-A624-9621611A65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9127" y="1566527"/>
              <a:ext cx="615115" cy="103221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1FAFB2-1B7C-4C2F-B4BB-8B233E1F6BCC}"/>
              </a:ext>
            </a:extLst>
          </p:cNvPr>
          <p:cNvGrpSpPr/>
          <p:nvPr/>
        </p:nvGrpSpPr>
        <p:grpSpPr>
          <a:xfrm>
            <a:off x="3875569" y="4430975"/>
            <a:ext cx="2481747" cy="1837575"/>
            <a:chOff x="3875569" y="4430975"/>
            <a:chExt cx="2481747" cy="183757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68D2654-0276-4352-936F-315A36A46D5A}"/>
                </a:ext>
              </a:extLst>
            </p:cNvPr>
            <p:cNvGrpSpPr/>
            <p:nvPr/>
          </p:nvGrpSpPr>
          <p:grpSpPr>
            <a:xfrm>
              <a:off x="3875569" y="4430975"/>
              <a:ext cx="2481747" cy="1837575"/>
              <a:chOff x="3512908" y="1508886"/>
              <a:chExt cx="2234082" cy="1767683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ED0E33DD-C243-4FA5-BA14-2C46A662DB95}"/>
                  </a:ext>
                </a:extLst>
              </p:cNvPr>
              <p:cNvGrpSpPr/>
              <p:nvPr/>
            </p:nvGrpSpPr>
            <p:grpSpPr>
              <a:xfrm>
                <a:off x="4205139" y="1522957"/>
                <a:ext cx="1541851" cy="1753612"/>
                <a:chOff x="416305" y="2310357"/>
                <a:chExt cx="1541851" cy="1753612"/>
              </a:xfrm>
            </p:grpSpPr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B33803A0-7B01-453D-8E8B-86B97AE0A3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98033" y="2310357"/>
                  <a:ext cx="760123" cy="174091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id="{646C756C-E349-4014-A790-57A76118C3C9}"/>
                    </a:ext>
                  </a:extLst>
                </p:cNvPr>
                <p:cNvSpPr/>
                <p:nvPr/>
              </p:nvSpPr>
              <p:spPr>
                <a:xfrm>
                  <a:off x="416305" y="3604483"/>
                  <a:ext cx="849619" cy="459486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>
                      <a:solidFill>
                        <a:schemeClr val="tx1"/>
                      </a:solidFill>
                    </a:rPr>
                    <a:t>Capital Grant</a:t>
                  </a:r>
                </a:p>
              </p:txBody>
            </p:sp>
          </p:grp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1FF1541F-04BC-43E1-BEF4-56607B40C4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54758" y="1539246"/>
                <a:ext cx="543826" cy="15149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2BCC694-D054-4912-BC29-D08CE1DA4C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2908" y="1508886"/>
                <a:ext cx="868592" cy="130819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815D695-5702-4A9A-B646-B60542B9E274}"/>
                  </a:ext>
                </a:extLst>
              </p:cNvPr>
              <p:cNvCxnSpPr>
                <a:cxnSpLocks/>
                <a:endCxn id="63" idx="0"/>
              </p:cNvCxnSpPr>
              <p:nvPr/>
            </p:nvCxnSpPr>
            <p:spPr>
              <a:xfrm>
                <a:off x="3947204" y="1544119"/>
                <a:ext cx="682745" cy="127296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D0668F9-612F-4DD2-A82A-01198B704A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6042" y="2335632"/>
                <a:ext cx="134027" cy="48145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4CBA29D-F8C0-4EB8-A253-1C8321D53E8D}"/>
                </a:ext>
              </a:extLst>
            </p:cNvPr>
            <p:cNvCxnSpPr>
              <a:cxnSpLocks/>
            </p:cNvCxnSpPr>
            <p:nvPr/>
          </p:nvCxnSpPr>
          <p:spPr>
            <a:xfrm>
              <a:off x="5356432" y="5223826"/>
              <a:ext cx="0" cy="5640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5A2B355-2B42-450E-AC52-353EC37081B7}"/>
              </a:ext>
            </a:extLst>
          </p:cNvPr>
          <p:cNvGrpSpPr/>
          <p:nvPr/>
        </p:nvGrpSpPr>
        <p:grpSpPr>
          <a:xfrm>
            <a:off x="6757838" y="4994083"/>
            <a:ext cx="1305507" cy="459486"/>
            <a:chOff x="6757838" y="4994083"/>
            <a:chExt cx="1305507" cy="4594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CB03491-B10E-4DF9-852D-9961CD6B8EEF}"/>
                </a:ext>
              </a:extLst>
            </p:cNvPr>
            <p:cNvGrpSpPr/>
            <p:nvPr/>
          </p:nvGrpSpPr>
          <p:grpSpPr>
            <a:xfrm>
              <a:off x="6757838" y="4994083"/>
              <a:ext cx="1243160" cy="459486"/>
              <a:chOff x="6757838" y="4994083"/>
              <a:chExt cx="1243160" cy="45948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426B76F-69C1-41A5-B411-5146B68D8480}"/>
                  </a:ext>
                </a:extLst>
              </p:cNvPr>
              <p:cNvCxnSpPr>
                <a:cxnSpLocks/>
                <a:stCxn id="18" idx="3"/>
              </p:cNvCxnSpPr>
              <p:nvPr/>
            </p:nvCxnSpPr>
            <p:spPr>
              <a:xfrm>
                <a:off x="7607457" y="5223826"/>
                <a:ext cx="393541" cy="6360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2F500A8E-E3AB-449F-9396-2F59DB6D7C28}"/>
                  </a:ext>
                </a:extLst>
              </p:cNvPr>
              <p:cNvSpPr/>
              <p:nvPr/>
            </p:nvSpPr>
            <p:spPr>
              <a:xfrm>
                <a:off x="6757838" y="4994083"/>
                <a:ext cx="849619" cy="459486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</a:rPr>
                  <a:t>EOR w tax incentive</a:t>
                </a:r>
              </a:p>
            </p:txBody>
          </p: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8B9FA58-D8CF-4CE6-9018-43B49427F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07456" y="5110936"/>
              <a:ext cx="455889" cy="2825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C94524D-07D1-4245-BDF2-E040779BAF45}"/>
              </a:ext>
            </a:extLst>
          </p:cNvPr>
          <p:cNvGrpSpPr/>
          <p:nvPr/>
        </p:nvGrpSpPr>
        <p:grpSpPr>
          <a:xfrm>
            <a:off x="7980383" y="3719951"/>
            <a:ext cx="849619" cy="892460"/>
            <a:chOff x="6757838" y="4994083"/>
            <a:chExt cx="849619" cy="89246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C40277F-411A-4524-88BF-E43C904334FC}"/>
                </a:ext>
              </a:extLst>
            </p:cNvPr>
            <p:cNvCxnSpPr>
              <a:cxnSpLocks/>
            </p:cNvCxnSpPr>
            <p:nvPr/>
          </p:nvCxnSpPr>
          <p:spPr>
            <a:xfrm>
              <a:off x="7151800" y="5456507"/>
              <a:ext cx="0" cy="4300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24BCA30-0CEE-49D1-A68A-282AAD37875B}"/>
                </a:ext>
              </a:extLst>
            </p:cNvPr>
            <p:cNvSpPr/>
            <p:nvPr/>
          </p:nvSpPr>
          <p:spPr>
            <a:xfrm>
              <a:off x="6757838" y="4994083"/>
              <a:ext cx="849619" cy="45948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Loan Guarantee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5E62284-64D4-48EC-A79D-3E6185F4A70F}"/>
              </a:ext>
            </a:extLst>
          </p:cNvPr>
          <p:cNvGrpSpPr/>
          <p:nvPr/>
        </p:nvGrpSpPr>
        <p:grpSpPr>
          <a:xfrm>
            <a:off x="6672263" y="2485696"/>
            <a:ext cx="1391082" cy="459486"/>
            <a:chOff x="6757838" y="4994083"/>
            <a:chExt cx="1305507" cy="45948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024F3F5-6AED-45DD-B31C-B857561E30E0}"/>
                </a:ext>
              </a:extLst>
            </p:cNvPr>
            <p:cNvCxnSpPr>
              <a:cxnSpLocks/>
              <a:stCxn id="65" idx="3"/>
            </p:cNvCxnSpPr>
            <p:nvPr/>
          </p:nvCxnSpPr>
          <p:spPr>
            <a:xfrm>
              <a:off x="7607457" y="5223826"/>
              <a:ext cx="455888" cy="271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6EF02728-F7D2-441D-9B46-B878C59A4FA3}"/>
                </a:ext>
              </a:extLst>
            </p:cNvPr>
            <p:cNvSpPr/>
            <p:nvPr/>
          </p:nvSpPr>
          <p:spPr>
            <a:xfrm>
              <a:off x="6757838" y="4994083"/>
              <a:ext cx="849619" cy="45948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Development Grant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907279D-6E72-4509-AE1F-BF725FB25E3E}"/>
              </a:ext>
            </a:extLst>
          </p:cNvPr>
          <p:cNvCxnSpPr>
            <a:cxnSpLocks/>
          </p:cNvCxnSpPr>
          <p:nvPr/>
        </p:nvCxnSpPr>
        <p:spPr>
          <a:xfrm flipV="1">
            <a:off x="3824175" y="3291746"/>
            <a:ext cx="422456" cy="77222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5567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9BA9C-6A07-4252-9075-C5F70008B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799" y="177281"/>
            <a:ext cx="7999202" cy="718457"/>
          </a:xfrm>
        </p:spPr>
        <p:txBody>
          <a:bodyPr>
            <a:normAutofit/>
          </a:bodyPr>
          <a:lstStyle/>
          <a:p>
            <a:r>
              <a:rPr lang="en-A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Norway, China, UK lead 2017 CCS Policy Indicator </a:t>
            </a:r>
            <a:endParaRPr lang="en-AU" sz="2400" dirty="0"/>
          </a:p>
        </p:txBody>
      </p:sp>
      <p:pic>
        <p:nvPicPr>
          <p:cNvPr id="2050" name="Picture 5" descr="image001">
            <a:extLst>
              <a:ext uri="{FF2B5EF4-FFF2-40B4-BE49-F238E27FC236}">
                <a16:creationId xmlns:a16="http://schemas.microsoft.com/office/drawing/2014/main" id="{2CF6A024-E8BF-416C-BF13-5F3160618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" t="606" r="711" b="1088"/>
          <a:stretch/>
        </p:blipFill>
        <p:spPr bwMode="auto">
          <a:xfrm>
            <a:off x="97155" y="1189998"/>
            <a:ext cx="8560462" cy="526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670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FC0-3E09-4B43-BCEE-FE5C85B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EMEA: Norway – Top Tier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C2A06-EB43-4503-94AF-408AF63B69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4" y="1356455"/>
            <a:ext cx="7490774" cy="48661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FF360E-8B21-4AB6-9BE7-71F6F6B66C2F}"/>
              </a:ext>
            </a:extLst>
          </p:cNvPr>
          <p:cNvSpPr/>
          <p:nvPr/>
        </p:nvSpPr>
        <p:spPr>
          <a:xfrm>
            <a:off x="397852" y="1628821"/>
            <a:ext cx="3986948" cy="4404065"/>
          </a:xfrm>
          <a:prstGeom prst="roundRect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Committed to being carbon neutral by 2050, 40% reduction by 2030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Public reporting against carbon budgets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Steep tax on oil/gas production in North Sea (1996)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Grant funding for feasibility and design of Full Chain CCS Project (cement, ammonia, WTE)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Seeking to be the “storage hub of Europe”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Consistent policy narrative on need for CCS to achieve climate goals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C0B596-A4A4-4908-8F47-63E49990A33A}"/>
              </a:ext>
            </a:extLst>
          </p:cNvPr>
          <p:cNvSpPr/>
          <p:nvPr/>
        </p:nvSpPr>
        <p:spPr>
          <a:xfrm>
            <a:off x="3656437" y="1400232"/>
            <a:ext cx="2446866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F14E8D-EE56-4413-AB18-B30A194E35DF}"/>
              </a:ext>
            </a:extLst>
          </p:cNvPr>
          <p:cNvGrpSpPr/>
          <p:nvPr/>
        </p:nvGrpSpPr>
        <p:grpSpPr>
          <a:xfrm>
            <a:off x="6504313" y="1022788"/>
            <a:ext cx="1168855" cy="461665"/>
            <a:chOff x="7821805" y="1162206"/>
            <a:chExt cx="1168855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57405A-B934-420D-B880-3E90E4DC2229}"/>
                </a:ext>
              </a:extLst>
            </p:cNvPr>
            <p:cNvSpPr txBox="1"/>
            <p:nvPr/>
          </p:nvSpPr>
          <p:spPr>
            <a:xfrm>
              <a:off x="8099069" y="1162206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Lower</a:t>
              </a:r>
            </a:p>
            <a:p>
              <a:r>
                <a:rPr lang="en-US" sz="1200" dirty="0"/>
                <a:t>Lower Mid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4A0E7F-3460-48CF-935F-3F9ADAC41CCF}"/>
                </a:ext>
              </a:extLst>
            </p:cNvPr>
            <p:cNvSpPr/>
            <p:nvPr/>
          </p:nvSpPr>
          <p:spPr>
            <a:xfrm>
              <a:off x="7821805" y="1249069"/>
              <a:ext cx="142428" cy="12764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64FD6BA-8593-47F3-83DB-B56117C3F53D}"/>
                </a:ext>
              </a:extLst>
            </p:cNvPr>
            <p:cNvSpPr/>
            <p:nvPr/>
          </p:nvSpPr>
          <p:spPr>
            <a:xfrm>
              <a:off x="7821805" y="1429546"/>
              <a:ext cx="142428" cy="127641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2A6C30-513A-465A-A278-06CAD89D0EEE}"/>
              </a:ext>
            </a:extLst>
          </p:cNvPr>
          <p:cNvGrpSpPr/>
          <p:nvPr/>
        </p:nvGrpSpPr>
        <p:grpSpPr>
          <a:xfrm>
            <a:off x="7850266" y="1022789"/>
            <a:ext cx="1168855" cy="461665"/>
            <a:chOff x="7821805" y="1540408"/>
            <a:chExt cx="1168855" cy="4616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AC0466-6EE2-4010-B4A6-B1DE9D678D9E}"/>
                </a:ext>
              </a:extLst>
            </p:cNvPr>
            <p:cNvSpPr/>
            <p:nvPr/>
          </p:nvSpPr>
          <p:spPr>
            <a:xfrm>
              <a:off x="7821805" y="1610976"/>
              <a:ext cx="142428" cy="127641"/>
            </a:xfrm>
            <a:prstGeom prst="rect">
              <a:avLst/>
            </a:prstGeom>
            <a:solidFill>
              <a:srgbClr val="73C9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7AFFA2-336B-48B5-B963-3A0A2B9C24C5}"/>
                </a:ext>
              </a:extLst>
            </p:cNvPr>
            <p:cNvSpPr/>
            <p:nvPr/>
          </p:nvSpPr>
          <p:spPr>
            <a:xfrm>
              <a:off x="7821805" y="1792406"/>
              <a:ext cx="142428" cy="12764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1EEBAF-E88A-4E67-A0BC-56B1E20E622C}"/>
                </a:ext>
              </a:extLst>
            </p:cNvPr>
            <p:cNvSpPr txBox="1"/>
            <p:nvPr/>
          </p:nvSpPr>
          <p:spPr>
            <a:xfrm>
              <a:off x="8099069" y="1540408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Upper Mid</a:t>
              </a:r>
            </a:p>
            <a:p>
              <a:r>
                <a:rPr lang="en-US" sz="1200" dirty="0"/>
                <a:t>Upper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711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FC0-3E09-4B43-BCEE-FE5C85B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EMEA: United Kingdom – Top Tier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C2A06-EB43-4503-94AF-408AF63B69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4" y="1356455"/>
            <a:ext cx="7490774" cy="48661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5902C6-E9FD-49B3-A53C-CD11017411CB}"/>
              </a:ext>
            </a:extLst>
          </p:cNvPr>
          <p:cNvSpPr/>
          <p:nvPr/>
        </p:nvSpPr>
        <p:spPr>
          <a:xfrm>
            <a:off x="397852" y="1628821"/>
            <a:ext cx="3986948" cy="4404065"/>
          </a:xfrm>
          <a:prstGeom prst="roundRect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 2015 withdrew large-scale project funding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2017 UK Energy Policy, the </a:t>
            </a:r>
            <a:r>
              <a:rPr lang="en-US" sz="1600" i="1" dirty="0">
                <a:solidFill>
                  <a:schemeClr val="tx1"/>
                </a:solidFill>
              </a:rPr>
              <a:t>Clean Growth Strategy</a:t>
            </a:r>
            <a:r>
              <a:rPr lang="en-US" sz="1600" dirty="0">
                <a:solidFill>
                  <a:schemeClr val="tx1"/>
                </a:solidFill>
              </a:rPr>
              <a:t>, identifies CCS as critical to reduce emissions and decarbonize heavy industries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Strong institutional frameworks and supporting climate policies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Carbon price floor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European Emissions Trading Scheme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Committed to “Powering Past Coal”</a:t>
            </a:r>
          </a:p>
          <a:p>
            <a:pPr>
              <a:spcAft>
                <a:spcPts val="120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A0D129-2AAB-4CAB-84EE-1CD5824A71E2}"/>
              </a:ext>
            </a:extLst>
          </p:cNvPr>
          <p:cNvSpPr/>
          <p:nvPr/>
        </p:nvSpPr>
        <p:spPr>
          <a:xfrm>
            <a:off x="3729567" y="1401233"/>
            <a:ext cx="2446866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D0FE1D-A884-4947-8E99-A1D5B23BDA22}"/>
              </a:ext>
            </a:extLst>
          </p:cNvPr>
          <p:cNvGrpSpPr/>
          <p:nvPr/>
        </p:nvGrpSpPr>
        <p:grpSpPr>
          <a:xfrm>
            <a:off x="6504313" y="1022788"/>
            <a:ext cx="1168855" cy="461665"/>
            <a:chOff x="7821805" y="1162206"/>
            <a:chExt cx="1168855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05AC6F7-CB9A-4359-9A55-065A1F002C4F}"/>
                </a:ext>
              </a:extLst>
            </p:cNvPr>
            <p:cNvSpPr txBox="1"/>
            <p:nvPr/>
          </p:nvSpPr>
          <p:spPr>
            <a:xfrm>
              <a:off x="8099069" y="1162206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Lower</a:t>
              </a:r>
            </a:p>
            <a:p>
              <a:r>
                <a:rPr lang="en-US" sz="1200" dirty="0"/>
                <a:t>Lower Mid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272C39-1155-49B1-9E83-24BE23526B29}"/>
                </a:ext>
              </a:extLst>
            </p:cNvPr>
            <p:cNvSpPr/>
            <p:nvPr/>
          </p:nvSpPr>
          <p:spPr>
            <a:xfrm>
              <a:off x="7821805" y="1249069"/>
              <a:ext cx="142428" cy="12764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39F0ADE-E114-450E-A3B3-3AEEE3249686}"/>
                </a:ext>
              </a:extLst>
            </p:cNvPr>
            <p:cNvSpPr/>
            <p:nvPr/>
          </p:nvSpPr>
          <p:spPr>
            <a:xfrm>
              <a:off x="7821805" y="1429546"/>
              <a:ext cx="142428" cy="127641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7779A4-AD47-4DC2-AD02-0E5D4D055581}"/>
              </a:ext>
            </a:extLst>
          </p:cNvPr>
          <p:cNvGrpSpPr/>
          <p:nvPr/>
        </p:nvGrpSpPr>
        <p:grpSpPr>
          <a:xfrm>
            <a:off x="7850266" y="1022789"/>
            <a:ext cx="1168855" cy="461665"/>
            <a:chOff x="7821805" y="1540408"/>
            <a:chExt cx="1168855" cy="46166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BD6AD3-900C-4985-8560-08CC0255FC96}"/>
                </a:ext>
              </a:extLst>
            </p:cNvPr>
            <p:cNvSpPr/>
            <p:nvPr/>
          </p:nvSpPr>
          <p:spPr>
            <a:xfrm>
              <a:off x="7821805" y="1610976"/>
              <a:ext cx="142428" cy="127641"/>
            </a:xfrm>
            <a:prstGeom prst="rect">
              <a:avLst/>
            </a:prstGeom>
            <a:solidFill>
              <a:srgbClr val="73C9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DA2B5F-7A90-4A92-8F04-DD8F99417C23}"/>
                </a:ext>
              </a:extLst>
            </p:cNvPr>
            <p:cNvSpPr/>
            <p:nvPr/>
          </p:nvSpPr>
          <p:spPr>
            <a:xfrm>
              <a:off x="7821805" y="1792406"/>
              <a:ext cx="142428" cy="12764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9E139E-EA5D-420F-92F1-A3A2764C887C}"/>
                </a:ext>
              </a:extLst>
            </p:cNvPr>
            <p:cNvSpPr txBox="1"/>
            <p:nvPr/>
          </p:nvSpPr>
          <p:spPr>
            <a:xfrm>
              <a:off x="8099069" y="1540408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Upper Mid</a:t>
              </a:r>
            </a:p>
            <a:p>
              <a:r>
                <a:rPr lang="en-US" sz="1200" dirty="0"/>
                <a:t>Upper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554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FC0-3E09-4B43-BCEE-FE5C85B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EMEA: The Netherlands – Upper Mid Tier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C2A06-EB43-4503-94AF-408AF63B69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4" y="1356455"/>
            <a:ext cx="7490774" cy="48661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5902C6-E9FD-49B3-A53C-CD11017411CB}"/>
              </a:ext>
            </a:extLst>
          </p:cNvPr>
          <p:cNvSpPr/>
          <p:nvPr/>
        </p:nvSpPr>
        <p:spPr>
          <a:xfrm>
            <a:off x="397852" y="1628821"/>
            <a:ext cx="3986948" cy="4404065"/>
          </a:xfrm>
          <a:prstGeom prst="roundRect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Goal of 49% reduction in CO2 emissions by 2030 – 20% from CCS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4 billion euros per year to boost new CO2 reduction technologies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 2017 withdrew project funding for ROAD project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Port of Rotterdam “Backbone CCS” project – 20% of country’s CO2 emissions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European Emissions Trading Scheme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F28D9-6DE9-4391-944C-5D7BC8C90143}"/>
              </a:ext>
            </a:extLst>
          </p:cNvPr>
          <p:cNvSpPr/>
          <p:nvPr/>
        </p:nvSpPr>
        <p:spPr>
          <a:xfrm>
            <a:off x="3729567" y="1401233"/>
            <a:ext cx="2446866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83157F-580B-4CCA-9891-073C414C0AD0}"/>
              </a:ext>
            </a:extLst>
          </p:cNvPr>
          <p:cNvGrpSpPr/>
          <p:nvPr/>
        </p:nvGrpSpPr>
        <p:grpSpPr>
          <a:xfrm>
            <a:off x="6504313" y="1022788"/>
            <a:ext cx="1168855" cy="461665"/>
            <a:chOff x="7821805" y="1162206"/>
            <a:chExt cx="1168855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FCCB8B-D674-424E-81C7-207501F732CF}"/>
                </a:ext>
              </a:extLst>
            </p:cNvPr>
            <p:cNvSpPr txBox="1"/>
            <p:nvPr/>
          </p:nvSpPr>
          <p:spPr>
            <a:xfrm>
              <a:off x="8099069" y="1162206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Lower</a:t>
              </a:r>
            </a:p>
            <a:p>
              <a:r>
                <a:rPr lang="en-US" sz="1200" dirty="0"/>
                <a:t>Lower Mid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10E6B73-5EE2-4084-AA6C-53761F651645}"/>
                </a:ext>
              </a:extLst>
            </p:cNvPr>
            <p:cNvSpPr/>
            <p:nvPr/>
          </p:nvSpPr>
          <p:spPr>
            <a:xfrm>
              <a:off x="7821805" y="1249069"/>
              <a:ext cx="142428" cy="12764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703777-F6F9-4AB7-B7D9-48640CDCFAA5}"/>
                </a:ext>
              </a:extLst>
            </p:cNvPr>
            <p:cNvSpPr/>
            <p:nvPr/>
          </p:nvSpPr>
          <p:spPr>
            <a:xfrm>
              <a:off x="7821805" y="1429546"/>
              <a:ext cx="142428" cy="127641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BF8EC1C-8D83-4DAB-9431-EA701E5EF549}"/>
              </a:ext>
            </a:extLst>
          </p:cNvPr>
          <p:cNvGrpSpPr/>
          <p:nvPr/>
        </p:nvGrpSpPr>
        <p:grpSpPr>
          <a:xfrm>
            <a:off x="7850266" y="1022789"/>
            <a:ext cx="1168855" cy="461665"/>
            <a:chOff x="7821805" y="1540408"/>
            <a:chExt cx="1168855" cy="46166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2E2210D-C1EE-4DBA-AC4F-69ABC492DCB2}"/>
                </a:ext>
              </a:extLst>
            </p:cNvPr>
            <p:cNvSpPr/>
            <p:nvPr/>
          </p:nvSpPr>
          <p:spPr>
            <a:xfrm>
              <a:off x="7821805" y="1610976"/>
              <a:ext cx="142428" cy="127641"/>
            </a:xfrm>
            <a:prstGeom prst="rect">
              <a:avLst/>
            </a:prstGeom>
            <a:solidFill>
              <a:srgbClr val="73C9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807B270-FCA3-4440-B66B-B1B5B55BFFB8}"/>
                </a:ext>
              </a:extLst>
            </p:cNvPr>
            <p:cNvSpPr/>
            <p:nvPr/>
          </p:nvSpPr>
          <p:spPr>
            <a:xfrm>
              <a:off x="7821805" y="1792406"/>
              <a:ext cx="142428" cy="12764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5A23B4-1369-4383-BAB9-F7ED6FF1B868}"/>
                </a:ext>
              </a:extLst>
            </p:cNvPr>
            <p:cNvSpPr txBox="1"/>
            <p:nvPr/>
          </p:nvSpPr>
          <p:spPr>
            <a:xfrm>
              <a:off x="8099069" y="1540408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Upper Mid</a:t>
              </a:r>
            </a:p>
            <a:p>
              <a:r>
                <a:rPr lang="en-US" sz="1200" dirty="0"/>
                <a:t>Upper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5236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FC0-3E09-4B43-BCEE-FE5C85B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EMEA: United Arab Emirates – Upper Mid Tier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5C2A06-EB43-4503-94AF-408AF63B69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4" y="1356455"/>
            <a:ext cx="7490774" cy="48661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5902C6-E9FD-49B3-A53C-CD11017411CB}"/>
              </a:ext>
            </a:extLst>
          </p:cNvPr>
          <p:cNvSpPr/>
          <p:nvPr/>
        </p:nvSpPr>
        <p:spPr>
          <a:xfrm>
            <a:off x="397852" y="1628821"/>
            <a:ext cx="3986948" cy="4404065"/>
          </a:xfrm>
          <a:prstGeom prst="roundRect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Grant funding provided for El </a:t>
            </a:r>
            <a:r>
              <a:rPr lang="en-US" sz="1600" dirty="0" err="1">
                <a:solidFill>
                  <a:schemeClr val="tx1"/>
                </a:solidFill>
              </a:rPr>
              <a:t>Reyadah</a:t>
            </a:r>
            <a:r>
              <a:rPr lang="en-US" sz="1600" dirty="0">
                <a:solidFill>
                  <a:schemeClr val="tx1"/>
                </a:solidFill>
              </a:rPr>
              <a:t> (Emirates Steel CCS)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Green Economy strategic plan includes CCS as one of six elements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ADNOC recently committed to five more CCS-EOR projects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A07991-1F38-4C12-AB8F-75977C7E0BCA}"/>
              </a:ext>
            </a:extLst>
          </p:cNvPr>
          <p:cNvSpPr/>
          <p:nvPr/>
        </p:nvSpPr>
        <p:spPr>
          <a:xfrm>
            <a:off x="3729567" y="1401233"/>
            <a:ext cx="2446866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041109-8B7E-4BCD-B55A-0F69FC1D6E0B}"/>
              </a:ext>
            </a:extLst>
          </p:cNvPr>
          <p:cNvGrpSpPr/>
          <p:nvPr/>
        </p:nvGrpSpPr>
        <p:grpSpPr>
          <a:xfrm>
            <a:off x="6504313" y="1022788"/>
            <a:ext cx="1168855" cy="461665"/>
            <a:chOff x="7821805" y="1162206"/>
            <a:chExt cx="1168855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B002C9-AF32-41DD-B260-22C0DAE8E981}"/>
                </a:ext>
              </a:extLst>
            </p:cNvPr>
            <p:cNvSpPr txBox="1"/>
            <p:nvPr/>
          </p:nvSpPr>
          <p:spPr>
            <a:xfrm>
              <a:off x="8099069" y="1162206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Lower</a:t>
              </a:r>
            </a:p>
            <a:p>
              <a:r>
                <a:rPr lang="en-US" sz="1200" dirty="0"/>
                <a:t>Lower Mid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FCBAF3-B4A1-4D0A-82C1-81245D77A4F7}"/>
                </a:ext>
              </a:extLst>
            </p:cNvPr>
            <p:cNvSpPr/>
            <p:nvPr/>
          </p:nvSpPr>
          <p:spPr>
            <a:xfrm>
              <a:off x="7821805" y="1249069"/>
              <a:ext cx="142428" cy="12764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7D82C8-E26E-4724-99E3-771F3979F747}"/>
                </a:ext>
              </a:extLst>
            </p:cNvPr>
            <p:cNvSpPr/>
            <p:nvPr/>
          </p:nvSpPr>
          <p:spPr>
            <a:xfrm>
              <a:off x="7821805" y="1429546"/>
              <a:ext cx="142428" cy="127641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2AFC81-30BD-4C86-986F-E0953FB0BE46}"/>
              </a:ext>
            </a:extLst>
          </p:cNvPr>
          <p:cNvGrpSpPr/>
          <p:nvPr/>
        </p:nvGrpSpPr>
        <p:grpSpPr>
          <a:xfrm>
            <a:off x="7850266" y="1022789"/>
            <a:ext cx="1168855" cy="461665"/>
            <a:chOff x="7821805" y="1540408"/>
            <a:chExt cx="1168855" cy="46166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392729B-249C-450B-9850-4B36FDD82421}"/>
                </a:ext>
              </a:extLst>
            </p:cNvPr>
            <p:cNvSpPr/>
            <p:nvPr/>
          </p:nvSpPr>
          <p:spPr>
            <a:xfrm>
              <a:off x="7821805" y="1610976"/>
              <a:ext cx="142428" cy="127641"/>
            </a:xfrm>
            <a:prstGeom prst="rect">
              <a:avLst/>
            </a:prstGeom>
            <a:solidFill>
              <a:srgbClr val="73C9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A30C0A3-59DC-460A-9A8C-F3B4DECA2F49}"/>
                </a:ext>
              </a:extLst>
            </p:cNvPr>
            <p:cNvSpPr/>
            <p:nvPr/>
          </p:nvSpPr>
          <p:spPr>
            <a:xfrm>
              <a:off x="7821805" y="1792406"/>
              <a:ext cx="142428" cy="12764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6AEFDA-9547-42AF-AF03-0CBB15CFCA9E}"/>
                </a:ext>
              </a:extLst>
            </p:cNvPr>
            <p:cNvSpPr txBox="1"/>
            <p:nvPr/>
          </p:nvSpPr>
          <p:spPr>
            <a:xfrm>
              <a:off x="8099069" y="1540408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Upper Mid</a:t>
              </a:r>
            </a:p>
            <a:p>
              <a:r>
                <a:rPr lang="en-US" sz="1200" dirty="0"/>
                <a:t>Upper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7975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FC0-3E09-4B43-BCEE-FE5C85B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Americas: Canada – Upper Mid Tier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FF24B-A215-4DB9-8525-F19E17CD14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4" y="1356456"/>
            <a:ext cx="7483526" cy="48614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E4384B-202A-413F-8F8F-2997752612A6}"/>
              </a:ext>
            </a:extLst>
          </p:cNvPr>
          <p:cNvSpPr/>
          <p:nvPr/>
        </p:nvSpPr>
        <p:spPr>
          <a:xfrm>
            <a:off x="4401052" y="1628820"/>
            <a:ext cx="3986948" cy="4404065"/>
          </a:xfrm>
          <a:prstGeom prst="roundRect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Large project grant funding for Quest, Boundary Dam, ACTL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Federal carbon price floor of $50 per </a:t>
            </a:r>
            <a:r>
              <a:rPr lang="en-US" sz="1600" dirty="0" err="1">
                <a:solidFill>
                  <a:schemeClr val="tx1"/>
                </a:solidFill>
              </a:rPr>
              <a:t>tonne</a:t>
            </a:r>
            <a:r>
              <a:rPr lang="en-US" sz="1600" dirty="0">
                <a:solidFill>
                  <a:schemeClr val="tx1"/>
                </a:solidFill>
              </a:rPr>
              <a:t> by 2022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Committed to “Powering Past Coal”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Ambitious climate goals by federal government and provinces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Consistent policy narrative on need for CCS to achieve climate goals</a:t>
            </a:r>
          </a:p>
          <a:p>
            <a:pPr>
              <a:spcAft>
                <a:spcPts val="1200"/>
              </a:spcAft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302973-D42D-4441-B967-DED575E4C3E9}"/>
              </a:ext>
            </a:extLst>
          </p:cNvPr>
          <p:cNvGrpSpPr/>
          <p:nvPr/>
        </p:nvGrpSpPr>
        <p:grpSpPr>
          <a:xfrm>
            <a:off x="6504313" y="1022788"/>
            <a:ext cx="1168855" cy="461665"/>
            <a:chOff x="7821805" y="1162206"/>
            <a:chExt cx="1168855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92D5C0-8711-4451-A42D-9B51FB4E821F}"/>
                </a:ext>
              </a:extLst>
            </p:cNvPr>
            <p:cNvSpPr txBox="1"/>
            <p:nvPr/>
          </p:nvSpPr>
          <p:spPr>
            <a:xfrm>
              <a:off x="8099069" y="1162206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Lower</a:t>
              </a:r>
            </a:p>
            <a:p>
              <a:r>
                <a:rPr lang="en-US" sz="1200" dirty="0"/>
                <a:t>Lower Mid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38B76F-0FB8-459A-86C4-2C1BFD6F6D2D}"/>
                </a:ext>
              </a:extLst>
            </p:cNvPr>
            <p:cNvSpPr/>
            <p:nvPr/>
          </p:nvSpPr>
          <p:spPr>
            <a:xfrm>
              <a:off x="7821805" y="1249069"/>
              <a:ext cx="142428" cy="12764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363514F-564C-4B75-A26A-634725787EE5}"/>
                </a:ext>
              </a:extLst>
            </p:cNvPr>
            <p:cNvSpPr/>
            <p:nvPr/>
          </p:nvSpPr>
          <p:spPr>
            <a:xfrm>
              <a:off x="7821805" y="1429546"/>
              <a:ext cx="142428" cy="127641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4728DE-F96E-489A-81C6-83E91811E862}"/>
              </a:ext>
            </a:extLst>
          </p:cNvPr>
          <p:cNvGrpSpPr/>
          <p:nvPr/>
        </p:nvGrpSpPr>
        <p:grpSpPr>
          <a:xfrm>
            <a:off x="7850266" y="1022789"/>
            <a:ext cx="1168855" cy="461665"/>
            <a:chOff x="7821805" y="1540408"/>
            <a:chExt cx="1168855" cy="4616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95DE0AE-953A-460E-90DC-CC11689DC13A}"/>
                </a:ext>
              </a:extLst>
            </p:cNvPr>
            <p:cNvSpPr/>
            <p:nvPr/>
          </p:nvSpPr>
          <p:spPr>
            <a:xfrm>
              <a:off x="7821805" y="1610976"/>
              <a:ext cx="142428" cy="127641"/>
            </a:xfrm>
            <a:prstGeom prst="rect">
              <a:avLst/>
            </a:prstGeom>
            <a:solidFill>
              <a:srgbClr val="73C9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D0AA3DD-4F08-4975-B6E8-8EB836D7B11C}"/>
                </a:ext>
              </a:extLst>
            </p:cNvPr>
            <p:cNvSpPr/>
            <p:nvPr/>
          </p:nvSpPr>
          <p:spPr>
            <a:xfrm>
              <a:off x="7821805" y="1792406"/>
              <a:ext cx="142428" cy="12764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6703AD2-373F-41E7-9AEE-C7E3B9BEA24A}"/>
                </a:ext>
              </a:extLst>
            </p:cNvPr>
            <p:cNvSpPr txBox="1"/>
            <p:nvPr/>
          </p:nvSpPr>
          <p:spPr>
            <a:xfrm>
              <a:off x="8099069" y="1540408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Upper Mid</a:t>
              </a:r>
            </a:p>
            <a:p>
              <a:r>
                <a:rPr lang="en-US" sz="1200" dirty="0"/>
                <a:t>Upper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775E464-A3B9-4625-959B-6BE33FAC8818}"/>
              </a:ext>
            </a:extLst>
          </p:cNvPr>
          <p:cNvSpPr/>
          <p:nvPr/>
        </p:nvSpPr>
        <p:spPr>
          <a:xfrm>
            <a:off x="3656437" y="1400232"/>
            <a:ext cx="2446866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76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FC0-3E09-4B43-BCEE-FE5C85B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Americas: United States – Upper Mid Tier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FF24B-A215-4DB9-8525-F19E17CD14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4" y="1356456"/>
            <a:ext cx="7483526" cy="48614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E4384B-202A-413F-8F8F-2997752612A6}"/>
              </a:ext>
            </a:extLst>
          </p:cNvPr>
          <p:cNvSpPr/>
          <p:nvPr/>
        </p:nvSpPr>
        <p:spPr>
          <a:xfrm>
            <a:off x="4401052" y="1628820"/>
            <a:ext cx="3986948" cy="4404065"/>
          </a:xfrm>
          <a:prstGeom prst="roundRect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Dropped in ranking due to policy changes from Trump Administration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Clean Power Plan, setting emissions limits on coal plants, has been suspended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US has signaled intent to withdraw from the Paris Accord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Large-scale project funding mostly exhausted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Tax credits for EOR and storage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Energy Secretary support for EOR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Government loan guarantees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8B54D4-BBFE-4F8E-AECB-26E86DF46366}"/>
              </a:ext>
            </a:extLst>
          </p:cNvPr>
          <p:cNvGrpSpPr/>
          <p:nvPr/>
        </p:nvGrpSpPr>
        <p:grpSpPr>
          <a:xfrm>
            <a:off x="6504313" y="1022788"/>
            <a:ext cx="1168855" cy="461665"/>
            <a:chOff x="7821805" y="1162206"/>
            <a:chExt cx="1168855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84EE09-0199-4CCC-BDEF-08AEA0D1D65E}"/>
                </a:ext>
              </a:extLst>
            </p:cNvPr>
            <p:cNvSpPr txBox="1"/>
            <p:nvPr/>
          </p:nvSpPr>
          <p:spPr>
            <a:xfrm>
              <a:off x="8099069" y="1162206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Lower</a:t>
              </a:r>
            </a:p>
            <a:p>
              <a:r>
                <a:rPr lang="en-US" sz="1200" dirty="0"/>
                <a:t>Lower Mid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FB0BD2D-BA7A-46A0-A15C-32D9B4ABA0C2}"/>
                </a:ext>
              </a:extLst>
            </p:cNvPr>
            <p:cNvSpPr/>
            <p:nvPr/>
          </p:nvSpPr>
          <p:spPr>
            <a:xfrm>
              <a:off x="7821805" y="1249069"/>
              <a:ext cx="142428" cy="12764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EF7C39-49D7-4FEB-A44D-B89A507FDF56}"/>
                </a:ext>
              </a:extLst>
            </p:cNvPr>
            <p:cNvSpPr/>
            <p:nvPr/>
          </p:nvSpPr>
          <p:spPr>
            <a:xfrm>
              <a:off x="7821805" y="1429546"/>
              <a:ext cx="142428" cy="127641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2D69DC-581C-4736-8A74-1E5AE49371D2}"/>
              </a:ext>
            </a:extLst>
          </p:cNvPr>
          <p:cNvGrpSpPr/>
          <p:nvPr/>
        </p:nvGrpSpPr>
        <p:grpSpPr>
          <a:xfrm>
            <a:off x="7850266" y="1022789"/>
            <a:ext cx="1168855" cy="461665"/>
            <a:chOff x="7821805" y="1540408"/>
            <a:chExt cx="1168855" cy="4616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DFCDFA-DC9D-4AF3-8108-7CCD6CD0B90B}"/>
                </a:ext>
              </a:extLst>
            </p:cNvPr>
            <p:cNvSpPr/>
            <p:nvPr/>
          </p:nvSpPr>
          <p:spPr>
            <a:xfrm>
              <a:off x="7821805" y="1610976"/>
              <a:ext cx="142428" cy="127641"/>
            </a:xfrm>
            <a:prstGeom prst="rect">
              <a:avLst/>
            </a:prstGeom>
            <a:solidFill>
              <a:srgbClr val="73C9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CA592B-569D-43DB-8555-097E26A37F6C}"/>
                </a:ext>
              </a:extLst>
            </p:cNvPr>
            <p:cNvSpPr/>
            <p:nvPr/>
          </p:nvSpPr>
          <p:spPr>
            <a:xfrm>
              <a:off x="7821805" y="1792406"/>
              <a:ext cx="142428" cy="12764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DE6A32-B1B7-4838-9F39-AE4B06C33E22}"/>
                </a:ext>
              </a:extLst>
            </p:cNvPr>
            <p:cNvSpPr txBox="1"/>
            <p:nvPr/>
          </p:nvSpPr>
          <p:spPr>
            <a:xfrm>
              <a:off x="8099069" y="1540408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Upper Mid</a:t>
              </a:r>
            </a:p>
            <a:p>
              <a:r>
                <a:rPr lang="en-US" sz="1200" dirty="0"/>
                <a:t>Upper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8511045-768C-492D-9D5F-80012946D802}"/>
              </a:ext>
            </a:extLst>
          </p:cNvPr>
          <p:cNvSpPr/>
          <p:nvPr/>
        </p:nvSpPr>
        <p:spPr>
          <a:xfrm>
            <a:off x="3656437" y="1400232"/>
            <a:ext cx="2446866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68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FC0-3E09-4B43-BCEE-FE5C85B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Americas: Mexico – Upper Mid Tier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FF24B-A215-4DB9-8525-F19E17CD142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4" y="1356456"/>
            <a:ext cx="7483526" cy="48614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E4384B-202A-413F-8F8F-2997752612A6}"/>
              </a:ext>
            </a:extLst>
          </p:cNvPr>
          <p:cNvSpPr/>
          <p:nvPr/>
        </p:nvSpPr>
        <p:spPr>
          <a:xfrm>
            <a:off x="4401052" y="1628820"/>
            <a:ext cx="3986948" cy="4404065"/>
          </a:xfrm>
          <a:prstGeom prst="roundRect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Support for CCS in key policy statements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Carbon tax on fossil fuels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Ambitious emission reduction targets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Government funding for and involvement in capture and storage pilot projects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5788DF-1009-4CA8-997B-1BD43EA64076}"/>
              </a:ext>
            </a:extLst>
          </p:cNvPr>
          <p:cNvGrpSpPr/>
          <p:nvPr/>
        </p:nvGrpSpPr>
        <p:grpSpPr>
          <a:xfrm>
            <a:off x="6504313" y="1022788"/>
            <a:ext cx="1168855" cy="461665"/>
            <a:chOff x="7821805" y="1162206"/>
            <a:chExt cx="1168855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4F569B-D0DA-4DB7-8FE0-EFA7997E6752}"/>
                </a:ext>
              </a:extLst>
            </p:cNvPr>
            <p:cNvSpPr txBox="1"/>
            <p:nvPr/>
          </p:nvSpPr>
          <p:spPr>
            <a:xfrm>
              <a:off x="8099069" y="1162206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Lower</a:t>
              </a:r>
            </a:p>
            <a:p>
              <a:r>
                <a:rPr lang="en-US" sz="1200" dirty="0"/>
                <a:t>Lower Mid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2359C5-0F7D-47A6-A26E-C52EBC1AB717}"/>
                </a:ext>
              </a:extLst>
            </p:cNvPr>
            <p:cNvSpPr/>
            <p:nvPr/>
          </p:nvSpPr>
          <p:spPr>
            <a:xfrm>
              <a:off x="7821805" y="1249069"/>
              <a:ext cx="142428" cy="12764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C2BAC7-BB9C-4C54-BBB4-82C6DE7EC082}"/>
                </a:ext>
              </a:extLst>
            </p:cNvPr>
            <p:cNvSpPr/>
            <p:nvPr/>
          </p:nvSpPr>
          <p:spPr>
            <a:xfrm>
              <a:off x="7821805" y="1429546"/>
              <a:ext cx="142428" cy="127641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B9C5A-8A14-411A-9921-EC5B61586661}"/>
              </a:ext>
            </a:extLst>
          </p:cNvPr>
          <p:cNvGrpSpPr/>
          <p:nvPr/>
        </p:nvGrpSpPr>
        <p:grpSpPr>
          <a:xfrm>
            <a:off x="7850266" y="1022789"/>
            <a:ext cx="1168855" cy="461665"/>
            <a:chOff x="7821805" y="1540408"/>
            <a:chExt cx="1168855" cy="4616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044567-4A21-4016-8597-BC1E81FDB0DA}"/>
                </a:ext>
              </a:extLst>
            </p:cNvPr>
            <p:cNvSpPr/>
            <p:nvPr/>
          </p:nvSpPr>
          <p:spPr>
            <a:xfrm>
              <a:off x="7821805" y="1610976"/>
              <a:ext cx="142428" cy="127641"/>
            </a:xfrm>
            <a:prstGeom prst="rect">
              <a:avLst/>
            </a:prstGeom>
            <a:solidFill>
              <a:srgbClr val="73C9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F77340C-C0AC-4E83-8AA4-A6B188CE5FB8}"/>
                </a:ext>
              </a:extLst>
            </p:cNvPr>
            <p:cNvSpPr/>
            <p:nvPr/>
          </p:nvSpPr>
          <p:spPr>
            <a:xfrm>
              <a:off x="7821805" y="1792406"/>
              <a:ext cx="142428" cy="12764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329036-4500-48EF-B600-664B0994F621}"/>
                </a:ext>
              </a:extLst>
            </p:cNvPr>
            <p:cNvSpPr txBox="1"/>
            <p:nvPr/>
          </p:nvSpPr>
          <p:spPr>
            <a:xfrm>
              <a:off x="8099069" y="1540408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Upper Mid</a:t>
              </a:r>
            </a:p>
            <a:p>
              <a:r>
                <a:rPr lang="en-US" sz="1200" dirty="0"/>
                <a:t>Upper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3C05755-1A1C-42EA-844B-6FB12383596B}"/>
              </a:ext>
            </a:extLst>
          </p:cNvPr>
          <p:cNvSpPr/>
          <p:nvPr/>
        </p:nvSpPr>
        <p:spPr>
          <a:xfrm>
            <a:off x="3656437" y="1400232"/>
            <a:ext cx="2446866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2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19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FC0-3E09-4B43-BCEE-FE5C85B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Asia-Pacific: China – Upper Tier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D5BF9-DF74-40D4-AD93-89C6003A70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4" y="1346270"/>
            <a:ext cx="7483526" cy="4866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516D1A-6764-4C7E-B96B-1ED1BA829F8B}"/>
              </a:ext>
            </a:extLst>
          </p:cNvPr>
          <p:cNvSpPr/>
          <p:nvPr/>
        </p:nvSpPr>
        <p:spPr>
          <a:xfrm>
            <a:off x="397852" y="1628821"/>
            <a:ext cx="3986948" cy="4404065"/>
          </a:xfrm>
          <a:prstGeom prst="roundRect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Commitments to ambitious carbon reductions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</a:rPr>
              <a:t>Yanchang</a:t>
            </a:r>
            <a:r>
              <a:rPr lang="en-US" sz="1600" dirty="0">
                <a:solidFill>
                  <a:schemeClr val="tx1"/>
                </a:solidFill>
              </a:rPr>
              <a:t> Petroleum CCS under construction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Seven large-scale CCS projects in planning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ETS scheme in advanced planning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6B1D9C-9044-46D4-832A-C8B5908D2667}"/>
              </a:ext>
            </a:extLst>
          </p:cNvPr>
          <p:cNvGrpSpPr/>
          <p:nvPr/>
        </p:nvGrpSpPr>
        <p:grpSpPr>
          <a:xfrm>
            <a:off x="6504313" y="1022788"/>
            <a:ext cx="1168855" cy="461665"/>
            <a:chOff x="7821805" y="1162206"/>
            <a:chExt cx="1168855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1D7D54-9B38-47A8-A0D4-4AB9D7D9752D}"/>
                </a:ext>
              </a:extLst>
            </p:cNvPr>
            <p:cNvSpPr txBox="1"/>
            <p:nvPr/>
          </p:nvSpPr>
          <p:spPr>
            <a:xfrm>
              <a:off x="8099069" y="1162206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Lower</a:t>
              </a:r>
            </a:p>
            <a:p>
              <a:r>
                <a:rPr lang="en-US" sz="1200" dirty="0"/>
                <a:t>Lower Mid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2EA853-4E4F-48BE-B90A-11AF72240574}"/>
                </a:ext>
              </a:extLst>
            </p:cNvPr>
            <p:cNvSpPr/>
            <p:nvPr/>
          </p:nvSpPr>
          <p:spPr>
            <a:xfrm>
              <a:off x="7821805" y="1249069"/>
              <a:ext cx="142428" cy="12764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ED4378-6EE8-432E-90F9-29F6E5D1F51C}"/>
                </a:ext>
              </a:extLst>
            </p:cNvPr>
            <p:cNvSpPr/>
            <p:nvPr/>
          </p:nvSpPr>
          <p:spPr>
            <a:xfrm>
              <a:off x="7821805" y="1429546"/>
              <a:ext cx="142428" cy="127641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C32039-3142-48C4-9055-69920B91F29A}"/>
              </a:ext>
            </a:extLst>
          </p:cNvPr>
          <p:cNvGrpSpPr/>
          <p:nvPr/>
        </p:nvGrpSpPr>
        <p:grpSpPr>
          <a:xfrm>
            <a:off x="7850266" y="1022789"/>
            <a:ext cx="1168855" cy="461665"/>
            <a:chOff x="7821805" y="1540408"/>
            <a:chExt cx="1168855" cy="4616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41E69E-E748-4864-A6B1-4C347FCD7EE4}"/>
                </a:ext>
              </a:extLst>
            </p:cNvPr>
            <p:cNvSpPr/>
            <p:nvPr/>
          </p:nvSpPr>
          <p:spPr>
            <a:xfrm>
              <a:off x="7821805" y="1610976"/>
              <a:ext cx="142428" cy="127641"/>
            </a:xfrm>
            <a:prstGeom prst="rect">
              <a:avLst/>
            </a:prstGeom>
            <a:solidFill>
              <a:srgbClr val="73C9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6BA263-9E94-4AFF-869C-5ED50E30DD74}"/>
                </a:ext>
              </a:extLst>
            </p:cNvPr>
            <p:cNvSpPr/>
            <p:nvPr/>
          </p:nvSpPr>
          <p:spPr>
            <a:xfrm>
              <a:off x="7821805" y="1792406"/>
              <a:ext cx="142428" cy="12764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1807D2-62B8-4B2D-8219-412633080605}"/>
                </a:ext>
              </a:extLst>
            </p:cNvPr>
            <p:cNvSpPr txBox="1"/>
            <p:nvPr/>
          </p:nvSpPr>
          <p:spPr>
            <a:xfrm>
              <a:off x="8099069" y="1540408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Upper Mid</a:t>
              </a:r>
            </a:p>
            <a:p>
              <a:r>
                <a:rPr lang="en-US" sz="1200" dirty="0"/>
                <a:t>Upper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C288C8A-9F82-46FD-9F28-472EBBEFA5D3}"/>
              </a:ext>
            </a:extLst>
          </p:cNvPr>
          <p:cNvSpPr/>
          <p:nvPr/>
        </p:nvSpPr>
        <p:spPr>
          <a:xfrm>
            <a:off x="3656437" y="1400232"/>
            <a:ext cx="2446866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08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FC0-3E09-4B43-BCEE-FE5C85B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Asia-Pacific: Japan – Upper Tier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D5BF9-DF74-40D4-AD93-89C6003A70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4" y="1346270"/>
            <a:ext cx="7483526" cy="4866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516D1A-6764-4C7E-B96B-1ED1BA829F8B}"/>
              </a:ext>
            </a:extLst>
          </p:cNvPr>
          <p:cNvSpPr/>
          <p:nvPr/>
        </p:nvSpPr>
        <p:spPr>
          <a:xfrm>
            <a:off x="397852" y="1628821"/>
            <a:ext cx="3986948" cy="4404065"/>
          </a:xfrm>
          <a:prstGeom prst="roundRect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Comprehensive CCS policy/ regulatory framework in place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Robust research programs by METI and </a:t>
            </a:r>
            <a:r>
              <a:rPr lang="en-US" sz="1600" dirty="0" err="1">
                <a:solidFill>
                  <a:schemeClr val="tx1"/>
                </a:solidFill>
              </a:rPr>
              <a:t>MoE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Long-term liability addressed in regulations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Supporting CCS in developing countries in Asia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8590DE-AEB0-495C-BEDC-68233C6DB9FC}"/>
              </a:ext>
            </a:extLst>
          </p:cNvPr>
          <p:cNvGrpSpPr/>
          <p:nvPr/>
        </p:nvGrpSpPr>
        <p:grpSpPr>
          <a:xfrm>
            <a:off x="6504313" y="1022788"/>
            <a:ext cx="1168855" cy="461665"/>
            <a:chOff x="7821805" y="1162206"/>
            <a:chExt cx="1168855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C065A1-A5FA-40E9-B72A-F5A3CD259523}"/>
                </a:ext>
              </a:extLst>
            </p:cNvPr>
            <p:cNvSpPr txBox="1"/>
            <p:nvPr/>
          </p:nvSpPr>
          <p:spPr>
            <a:xfrm>
              <a:off x="8099069" y="1162206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Lower</a:t>
              </a:r>
            </a:p>
            <a:p>
              <a:r>
                <a:rPr lang="en-US" sz="1200" dirty="0"/>
                <a:t>Lower Mid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4D2E61-1EE0-4E13-AF85-97D9667FFCB3}"/>
                </a:ext>
              </a:extLst>
            </p:cNvPr>
            <p:cNvSpPr/>
            <p:nvPr/>
          </p:nvSpPr>
          <p:spPr>
            <a:xfrm>
              <a:off x="7821805" y="1249069"/>
              <a:ext cx="142428" cy="12764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CD8236-509B-41A6-B87C-F3872A56827A}"/>
                </a:ext>
              </a:extLst>
            </p:cNvPr>
            <p:cNvSpPr/>
            <p:nvPr/>
          </p:nvSpPr>
          <p:spPr>
            <a:xfrm>
              <a:off x="7821805" y="1429546"/>
              <a:ext cx="142428" cy="127641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B294C-BFC9-4D99-82DE-BB15F351DF0B}"/>
              </a:ext>
            </a:extLst>
          </p:cNvPr>
          <p:cNvGrpSpPr/>
          <p:nvPr/>
        </p:nvGrpSpPr>
        <p:grpSpPr>
          <a:xfrm>
            <a:off x="7850266" y="1022789"/>
            <a:ext cx="1168855" cy="461665"/>
            <a:chOff x="7821805" y="1540408"/>
            <a:chExt cx="1168855" cy="4616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A2C23E-DF7B-437B-8D9B-473BE2DA1A1B}"/>
                </a:ext>
              </a:extLst>
            </p:cNvPr>
            <p:cNvSpPr/>
            <p:nvPr/>
          </p:nvSpPr>
          <p:spPr>
            <a:xfrm>
              <a:off x="7821805" y="1610976"/>
              <a:ext cx="142428" cy="127641"/>
            </a:xfrm>
            <a:prstGeom prst="rect">
              <a:avLst/>
            </a:prstGeom>
            <a:solidFill>
              <a:srgbClr val="73C9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AF56E9-F278-492B-9FE8-193B0DEF8649}"/>
                </a:ext>
              </a:extLst>
            </p:cNvPr>
            <p:cNvSpPr/>
            <p:nvPr/>
          </p:nvSpPr>
          <p:spPr>
            <a:xfrm>
              <a:off x="7821805" y="1792406"/>
              <a:ext cx="142428" cy="12764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4A6728-7D10-44DF-AE57-F26BAABDD5ED}"/>
                </a:ext>
              </a:extLst>
            </p:cNvPr>
            <p:cNvSpPr txBox="1"/>
            <p:nvPr/>
          </p:nvSpPr>
          <p:spPr>
            <a:xfrm>
              <a:off x="8099069" y="1540408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Upper Mid</a:t>
              </a:r>
            </a:p>
            <a:p>
              <a:r>
                <a:rPr lang="en-US" sz="1200" dirty="0"/>
                <a:t>Upper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932AD27-1FF3-49A1-B9D8-F03B61FD4EC5}"/>
              </a:ext>
            </a:extLst>
          </p:cNvPr>
          <p:cNvSpPr/>
          <p:nvPr/>
        </p:nvSpPr>
        <p:spPr>
          <a:xfrm>
            <a:off x="3656437" y="1400232"/>
            <a:ext cx="2446866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56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FC0-3E09-4B43-BCEE-FE5C85B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Asia-Pacific: Australia – Upper Mid Tier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D5BF9-DF74-40D4-AD93-89C6003A70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4" y="1346270"/>
            <a:ext cx="7483526" cy="48668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516D1A-6764-4C7E-B96B-1ED1BA829F8B}"/>
              </a:ext>
            </a:extLst>
          </p:cNvPr>
          <p:cNvSpPr/>
          <p:nvPr/>
        </p:nvSpPr>
        <p:spPr>
          <a:xfrm>
            <a:off x="397852" y="1628821"/>
            <a:ext cx="3986948" cy="4404065"/>
          </a:xfrm>
          <a:prstGeom prst="roundRect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Clean Energy Target policy may enable subsidies for CCS-equipped power plants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Substantial R&amp;D funding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Long-term liability for CO2 at Gorgon assumed by Western Australia state government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$2.5 billion emissions reduction fund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ECD79F-58C6-4549-939C-31EC9523381A}"/>
              </a:ext>
            </a:extLst>
          </p:cNvPr>
          <p:cNvGrpSpPr/>
          <p:nvPr/>
        </p:nvGrpSpPr>
        <p:grpSpPr>
          <a:xfrm>
            <a:off x="6504313" y="1022788"/>
            <a:ext cx="1168855" cy="461665"/>
            <a:chOff x="7821805" y="1162206"/>
            <a:chExt cx="1168855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DABB9C-4483-4095-8976-EA18F2BFC794}"/>
                </a:ext>
              </a:extLst>
            </p:cNvPr>
            <p:cNvSpPr txBox="1"/>
            <p:nvPr/>
          </p:nvSpPr>
          <p:spPr>
            <a:xfrm>
              <a:off x="8099069" y="1162206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Lower</a:t>
              </a:r>
            </a:p>
            <a:p>
              <a:r>
                <a:rPr lang="en-US" sz="1200" dirty="0"/>
                <a:t>Lower Mid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2753B7-55A1-4811-8E9E-2672C7E0442C}"/>
                </a:ext>
              </a:extLst>
            </p:cNvPr>
            <p:cNvSpPr/>
            <p:nvPr/>
          </p:nvSpPr>
          <p:spPr>
            <a:xfrm>
              <a:off x="7821805" y="1249069"/>
              <a:ext cx="142428" cy="127641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A9C336-29FF-4E41-A4DA-4D62A0D366A5}"/>
                </a:ext>
              </a:extLst>
            </p:cNvPr>
            <p:cNvSpPr/>
            <p:nvPr/>
          </p:nvSpPr>
          <p:spPr>
            <a:xfrm>
              <a:off x="7821805" y="1429546"/>
              <a:ext cx="142428" cy="127641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8F609A-0131-4B47-BA62-E03FEC066191}"/>
              </a:ext>
            </a:extLst>
          </p:cNvPr>
          <p:cNvGrpSpPr/>
          <p:nvPr/>
        </p:nvGrpSpPr>
        <p:grpSpPr>
          <a:xfrm>
            <a:off x="7850266" y="1022789"/>
            <a:ext cx="1168855" cy="461665"/>
            <a:chOff x="7821805" y="1540408"/>
            <a:chExt cx="1168855" cy="4616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5E68F0-BBC1-4B63-850F-4BFCB496C760}"/>
                </a:ext>
              </a:extLst>
            </p:cNvPr>
            <p:cNvSpPr/>
            <p:nvPr/>
          </p:nvSpPr>
          <p:spPr>
            <a:xfrm>
              <a:off x="7821805" y="1610976"/>
              <a:ext cx="142428" cy="127641"/>
            </a:xfrm>
            <a:prstGeom prst="rect">
              <a:avLst/>
            </a:prstGeom>
            <a:solidFill>
              <a:srgbClr val="73C92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01D354-48FB-4F75-8D98-4CB0AD642A0E}"/>
                </a:ext>
              </a:extLst>
            </p:cNvPr>
            <p:cNvSpPr/>
            <p:nvPr/>
          </p:nvSpPr>
          <p:spPr>
            <a:xfrm>
              <a:off x="7821805" y="1792406"/>
              <a:ext cx="142428" cy="12764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255F00-1EEF-40E8-8972-95553A4E9D5B}"/>
                </a:ext>
              </a:extLst>
            </p:cNvPr>
            <p:cNvSpPr txBox="1"/>
            <p:nvPr/>
          </p:nvSpPr>
          <p:spPr>
            <a:xfrm>
              <a:off x="8099069" y="1540408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Upper Mid</a:t>
              </a:r>
            </a:p>
            <a:p>
              <a:r>
                <a:rPr lang="en-US" sz="1200" dirty="0"/>
                <a:t>Upper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4F8B5E3-BC9C-4C6C-BC35-75C9029D0146}"/>
              </a:ext>
            </a:extLst>
          </p:cNvPr>
          <p:cNvSpPr/>
          <p:nvPr/>
        </p:nvSpPr>
        <p:spPr>
          <a:xfrm>
            <a:off x="3656437" y="1400232"/>
            <a:ext cx="2446866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04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BCB3867-F594-453D-AF49-8F2DC1DF90F0}"/>
              </a:ext>
            </a:extLst>
          </p:cNvPr>
          <p:cNvGrpSpPr/>
          <p:nvPr/>
        </p:nvGrpSpPr>
        <p:grpSpPr>
          <a:xfrm>
            <a:off x="6143194" y="2839008"/>
            <a:ext cx="2345531" cy="202406"/>
            <a:chOff x="6149457" y="2695657"/>
            <a:chExt cx="2345531" cy="202406"/>
          </a:xfrm>
        </p:grpSpPr>
        <p:sp>
          <p:nvSpPr>
            <p:cNvPr id="550" name="Oval 549"/>
            <p:cNvSpPr/>
            <p:nvPr/>
          </p:nvSpPr>
          <p:spPr>
            <a:xfrm>
              <a:off x="6149457" y="269565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51" name="Oval 550"/>
            <p:cNvSpPr/>
            <p:nvPr/>
          </p:nvSpPr>
          <p:spPr>
            <a:xfrm>
              <a:off x="6387582" y="269565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52" name="Oval 551"/>
            <p:cNvSpPr/>
            <p:nvPr/>
          </p:nvSpPr>
          <p:spPr>
            <a:xfrm>
              <a:off x="6625707" y="269565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53" name="Oval 552"/>
            <p:cNvSpPr/>
            <p:nvPr/>
          </p:nvSpPr>
          <p:spPr>
            <a:xfrm>
              <a:off x="6863832" y="269565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54" name="Oval 553"/>
            <p:cNvSpPr/>
            <p:nvPr/>
          </p:nvSpPr>
          <p:spPr>
            <a:xfrm>
              <a:off x="7101957" y="269565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55" name="Oval 554"/>
            <p:cNvSpPr/>
            <p:nvPr/>
          </p:nvSpPr>
          <p:spPr>
            <a:xfrm>
              <a:off x="7340082" y="269565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56" name="Oval 555"/>
            <p:cNvSpPr/>
            <p:nvPr/>
          </p:nvSpPr>
          <p:spPr>
            <a:xfrm>
              <a:off x="7578207" y="269565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57" name="Oval 556"/>
            <p:cNvSpPr/>
            <p:nvPr/>
          </p:nvSpPr>
          <p:spPr>
            <a:xfrm>
              <a:off x="7816332" y="2695657"/>
              <a:ext cx="207168" cy="202406"/>
            </a:xfrm>
            <a:prstGeom prst="ellipse">
              <a:avLst/>
            </a:prstGeom>
            <a:gradFill>
              <a:gsLst>
                <a:gs pos="0">
                  <a:srgbClr val="92D050"/>
                </a:gs>
                <a:gs pos="100000">
                  <a:srgbClr val="90CF4D"/>
                </a:gs>
                <a:gs pos="100000">
                  <a:srgbClr val="73C92D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58" name="Oval 557"/>
            <p:cNvSpPr/>
            <p:nvPr/>
          </p:nvSpPr>
          <p:spPr>
            <a:xfrm>
              <a:off x="8052076" y="269565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59" name="Oval 558"/>
            <p:cNvSpPr/>
            <p:nvPr/>
          </p:nvSpPr>
          <p:spPr>
            <a:xfrm>
              <a:off x="8287820" y="269565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4F0BD5-B106-4A33-95E5-3A1AE9CEDF2D}"/>
              </a:ext>
            </a:extLst>
          </p:cNvPr>
          <p:cNvGrpSpPr/>
          <p:nvPr/>
        </p:nvGrpSpPr>
        <p:grpSpPr>
          <a:xfrm>
            <a:off x="6143192" y="3072370"/>
            <a:ext cx="2345531" cy="202406"/>
            <a:chOff x="6149455" y="2929019"/>
            <a:chExt cx="2345531" cy="202406"/>
          </a:xfrm>
        </p:grpSpPr>
        <p:sp>
          <p:nvSpPr>
            <p:cNvPr id="560" name="Oval 559"/>
            <p:cNvSpPr/>
            <p:nvPr/>
          </p:nvSpPr>
          <p:spPr>
            <a:xfrm>
              <a:off x="6149455" y="292901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61" name="Oval 560"/>
            <p:cNvSpPr/>
            <p:nvPr/>
          </p:nvSpPr>
          <p:spPr>
            <a:xfrm>
              <a:off x="6387580" y="292901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62" name="Oval 561"/>
            <p:cNvSpPr/>
            <p:nvPr/>
          </p:nvSpPr>
          <p:spPr>
            <a:xfrm>
              <a:off x="6625705" y="292901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63" name="Oval 562"/>
            <p:cNvSpPr/>
            <p:nvPr/>
          </p:nvSpPr>
          <p:spPr>
            <a:xfrm>
              <a:off x="6863830" y="292901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64" name="Oval 563"/>
            <p:cNvSpPr/>
            <p:nvPr/>
          </p:nvSpPr>
          <p:spPr>
            <a:xfrm>
              <a:off x="7101955" y="292901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65" name="Oval 564"/>
            <p:cNvSpPr/>
            <p:nvPr/>
          </p:nvSpPr>
          <p:spPr>
            <a:xfrm>
              <a:off x="7340080" y="292901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66" name="Oval 565"/>
            <p:cNvSpPr/>
            <p:nvPr/>
          </p:nvSpPr>
          <p:spPr>
            <a:xfrm>
              <a:off x="7578205" y="292901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67" name="Oval 566"/>
            <p:cNvSpPr/>
            <p:nvPr/>
          </p:nvSpPr>
          <p:spPr>
            <a:xfrm>
              <a:off x="7816330" y="292901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68" name="Oval 567"/>
            <p:cNvSpPr/>
            <p:nvPr/>
          </p:nvSpPr>
          <p:spPr>
            <a:xfrm>
              <a:off x="8052074" y="292901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69" name="Oval 568"/>
            <p:cNvSpPr/>
            <p:nvPr/>
          </p:nvSpPr>
          <p:spPr>
            <a:xfrm>
              <a:off x="8287818" y="292901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9BA1B4-F5DC-42F9-962F-FE3989C047B5}"/>
              </a:ext>
            </a:extLst>
          </p:cNvPr>
          <p:cNvGrpSpPr/>
          <p:nvPr/>
        </p:nvGrpSpPr>
        <p:grpSpPr>
          <a:xfrm>
            <a:off x="6143188" y="3305737"/>
            <a:ext cx="2345531" cy="202406"/>
            <a:chOff x="6149451" y="3162386"/>
            <a:chExt cx="2345531" cy="202406"/>
          </a:xfrm>
        </p:grpSpPr>
        <p:sp>
          <p:nvSpPr>
            <p:cNvPr id="570" name="Oval 569"/>
            <p:cNvSpPr/>
            <p:nvPr/>
          </p:nvSpPr>
          <p:spPr>
            <a:xfrm>
              <a:off x="6149451" y="3162386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71" name="Oval 570"/>
            <p:cNvSpPr/>
            <p:nvPr/>
          </p:nvSpPr>
          <p:spPr>
            <a:xfrm>
              <a:off x="6387576" y="3162386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72" name="Oval 571"/>
            <p:cNvSpPr/>
            <p:nvPr/>
          </p:nvSpPr>
          <p:spPr>
            <a:xfrm>
              <a:off x="6625701" y="3162386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73" name="Oval 572"/>
            <p:cNvSpPr/>
            <p:nvPr/>
          </p:nvSpPr>
          <p:spPr>
            <a:xfrm>
              <a:off x="6863826" y="3162386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74" name="Oval 573"/>
            <p:cNvSpPr/>
            <p:nvPr/>
          </p:nvSpPr>
          <p:spPr>
            <a:xfrm>
              <a:off x="7101951" y="3162386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75" name="Oval 574"/>
            <p:cNvSpPr/>
            <p:nvPr/>
          </p:nvSpPr>
          <p:spPr>
            <a:xfrm>
              <a:off x="7340076" y="3162386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76" name="Oval 575"/>
            <p:cNvSpPr/>
            <p:nvPr/>
          </p:nvSpPr>
          <p:spPr>
            <a:xfrm>
              <a:off x="7578201" y="3162386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77" name="Oval 576"/>
            <p:cNvSpPr/>
            <p:nvPr/>
          </p:nvSpPr>
          <p:spPr>
            <a:xfrm>
              <a:off x="7816326" y="3162386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78" name="Oval 577"/>
            <p:cNvSpPr/>
            <p:nvPr/>
          </p:nvSpPr>
          <p:spPr>
            <a:xfrm>
              <a:off x="8052070" y="3162386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79" name="Oval 578"/>
            <p:cNvSpPr/>
            <p:nvPr/>
          </p:nvSpPr>
          <p:spPr>
            <a:xfrm>
              <a:off x="8287814" y="3162386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9261EA-7C1B-4A7E-AA23-5719DE5A84A3}"/>
              </a:ext>
            </a:extLst>
          </p:cNvPr>
          <p:cNvGrpSpPr/>
          <p:nvPr/>
        </p:nvGrpSpPr>
        <p:grpSpPr>
          <a:xfrm>
            <a:off x="6143186" y="3539099"/>
            <a:ext cx="2345531" cy="202406"/>
            <a:chOff x="6149449" y="3395748"/>
            <a:chExt cx="2345531" cy="202406"/>
          </a:xfrm>
        </p:grpSpPr>
        <p:sp>
          <p:nvSpPr>
            <p:cNvPr id="580" name="Oval 579"/>
            <p:cNvSpPr/>
            <p:nvPr/>
          </p:nvSpPr>
          <p:spPr>
            <a:xfrm>
              <a:off x="6149449" y="3395748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81" name="Oval 580"/>
            <p:cNvSpPr/>
            <p:nvPr/>
          </p:nvSpPr>
          <p:spPr>
            <a:xfrm>
              <a:off x="6387574" y="3395748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82" name="Oval 581"/>
            <p:cNvSpPr/>
            <p:nvPr/>
          </p:nvSpPr>
          <p:spPr>
            <a:xfrm>
              <a:off x="6625699" y="3395748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83" name="Oval 582"/>
            <p:cNvSpPr/>
            <p:nvPr/>
          </p:nvSpPr>
          <p:spPr>
            <a:xfrm>
              <a:off x="6863824" y="3395748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84" name="Oval 583"/>
            <p:cNvSpPr/>
            <p:nvPr/>
          </p:nvSpPr>
          <p:spPr>
            <a:xfrm>
              <a:off x="7101949" y="3395748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85" name="Oval 584"/>
            <p:cNvSpPr/>
            <p:nvPr/>
          </p:nvSpPr>
          <p:spPr>
            <a:xfrm>
              <a:off x="7340074" y="3395748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86" name="Oval 585"/>
            <p:cNvSpPr/>
            <p:nvPr/>
          </p:nvSpPr>
          <p:spPr>
            <a:xfrm>
              <a:off x="7578199" y="3395748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87" name="Oval 586"/>
            <p:cNvSpPr/>
            <p:nvPr/>
          </p:nvSpPr>
          <p:spPr>
            <a:xfrm>
              <a:off x="7816324" y="3395748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88" name="Oval 587"/>
            <p:cNvSpPr/>
            <p:nvPr/>
          </p:nvSpPr>
          <p:spPr>
            <a:xfrm>
              <a:off x="8052068" y="3395748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589" name="Oval 588"/>
            <p:cNvSpPr/>
            <p:nvPr/>
          </p:nvSpPr>
          <p:spPr>
            <a:xfrm>
              <a:off x="8287812" y="3395748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44AE79-746F-4D2B-8E6B-6EF21FF098BA}"/>
              </a:ext>
            </a:extLst>
          </p:cNvPr>
          <p:cNvGrpSpPr/>
          <p:nvPr/>
        </p:nvGrpSpPr>
        <p:grpSpPr>
          <a:xfrm>
            <a:off x="6143199" y="3772398"/>
            <a:ext cx="2345531" cy="202406"/>
            <a:chOff x="6149462" y="3629047"/>
            <a:chExt cx="2345531" cy="202406"/>
          </a:xfrm>
        </p:grpSpPr>
        <p:sp>
          <p:nvSpPr>
            <p:cNvPr id="600" name="Oval 599"/>
            <p:cNvSpPr/>
            <p:nvPr/>
          </p:nvSpPr>
          <p:spPr>
            <a:xfrm>
              <a:off x="6149462" y="362904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01" name="Oval 600"/>
            <p:cNvSpPr/>
            <p:nvPr/>
          </p:nvSpPr>
          <p:spPr>
            <a:xfrm>
              <a:off x="6387587" y="362904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02" name="Oval 601"/>
            <p:cNvSpPr/>
            <p:nvPr/>
          </p:nvSpPr>
          <p:spPr>
            <a:xfrm>
              <a:off x="6625712" y="362904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03" name="Oval 602"/>
            <p:cNvSpPr/>
            <p:nvPr/>
          </p:nvSpPr>
          <p:spPr>
            <a:xfrm>
              <a:off x="6863837" y="362904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04" name="Oval 603"/>
            <p:cNvSpPr/>
            <p:nvPr/>
          </p:nvSpPr>
          <p:spPr>
            <a:xfrm>
              <a:off x="7101962" y="362904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05" name="Oval 604"/>
            <p:cNvSpPr/>
            <p:nvPr/>
          </p:nvSpPr>
          <p:spPr>
            <a:xfrm>
              <a:off x="7340087" y="362904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06" name="Oval 605"/>
            <p:cNvSpPr/>
            <p:nvPr/>
          </p:nvSpPr>
          <p:spPr>
            <a:xfrm>
              <a:off x="7578212" y="362904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07" name="Oval 606"/>
            <p:cNvSpPr/>
            <p:nvPr/>
          </p:nvSpPr>
          <p:spPr>
            <a:xfrm>
              <a:off x="7816337" y="362904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08" name="Oval 607"/>
            <p:cNvSpPr/>
            <p:nvPr/>
          </p:nvSpPr>
          <p:spPr>
            <a:xfrm>
              <a:off x="8052081" y="362904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09" name="Oval 608"/>
            <p:cNvSpPr/>
            <p:nvPr/>
          </p:nvSpPr>
          <p:spPr>
            <a:xfrm>
              <a:off x="8287825" y="3629047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4E48CA-4639-4EF2-ABD0-5FC865757A04}"/>
              </a:ext>
            </a:extLst>
          </p:cNvPr>
          <p:cNvGrpSpPr/>
          <p:nvPr/>
        </p:nvGrpSpPr>
        <p:grpSpPr>
          <a:xfrm>
            <a:off x="6143197" y="4005760"/>
            <a:ext cx="2345531" cy="202406"/>
            <a:chOff x="6149460" y="3862409"/>
            <a:chExt cx="2345531" cy="202406"/>
          </a:xfrm>
        </p:grpSpPr>
        <p:sp>
          <p:nvSpPr>
            <p:cNvPr id="610" name="Oval 609"/>
            <p:cNvSpPr/>
            <p:nvPr/>
          </p:nvSpPr>
          <p:spPr>
            <a:xfrm>
              <a:off x="6149460" y="386240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11" name="Oval 610"/>
            <p:cNvSpPr/>
            <p:nvPr/>
          </p:nvSpPr>
          <p:spPr>
            <a:xfrm>
              <a:off x="6387585" y="386240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12" name="Oval 611"/>
            <p:cNvSpPr/>
            <p:nvPr/>
          </p:nvSpPr>
          <p:spPr>
            <a:xfrm>
              <a:off x="6625710" y="386240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13" name="Oval 612"/>
            <p:cNvSpPr/>
            <p:nvPr/>
          </p:nvSpPr>
          <p:spPr>
            <a:xfrm>
              <a:off x="6863835" y="386240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14" name="Oval 613"/>
            <p:cNvSpPr/>
            <p:nvPr/>
          </p:nvSpPr>
          <p:spPr>
            <a:xfrm>
              <a:off x="7101960" y="386240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15" name="Oval 614"/>
            <p:cNvSpPr/>
            <p:nvPr/>
          </p:nvSpPr>
          <p:spPr>
            <a:xfrm>
              <a:off x="7340085" y="386240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16" name="Oval 615"/>
            <p:cNvSpPr/>
            <p:nvPr/>
          </p:nvSpPr>
          <p:spPr>
            <a:xfrm>
              <a:off x="7578210" y="386240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17" name="Oval 616"/>
            <p:cNvSpPr/>
            <p:nvPr/>
          </p:nvSpPr>
          <p:spPr>
            <a:xfrm>
              <a:off x="7816335" y="386240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18" name="Oval 617"/>
            <p:cNvSpPr/>
            <p:nvPr/>
          </p:nvSpPr>
          <p:spPr>
            <a:xfrm>
              <a:off x="8052079" y="386240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19" name="Oval 618"/>
            <p:cNvSpPr/>
            <p:nvPr/>
          </p:nvSpPr>
          <p:spPr>
            <a:xfrm>
              <a:off x="8287823" y="3862409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143C89-94B3-4475-A7CD-BF393F24A0DA}"/>
              </a:ext>
            </a:extLst>
          </p:cNvPr>
          <p:cNvGrpSpPr/>
          <p:nvPr/>
        </p:nvGrpSpPr>
        <p:grpSpPr>
          <a:xfrm>
            <a:off x="6143206" y="4239082"/>
            <a:ext cx="2345531" cy="202406"/>
            <a:chOff x="6149469" y="4095731"/>
            <a:chExt cx="2345531" cy="202406"/>
          </a:xfrm>
        </p:grpSpPr>
        <p:sp>
          <p:nvSpPr>
            <p:cNvPr id="620" name="Oval 619"/>
            <p:cNvSpPr/>
            <p:nvPr/>
          </p:nvSpPr>
          <p:spPr>
            <a:xfrm>
              <a:off x="6149469" y="4095731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21" name="Oval 620"/>
            <p:cNvSpPr/>
            <p:nvPr/>
          </p:nvSpPr>
          <p:spPr>
            <a:xfrm>
              <a:off x="6387594" y="4095731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22" name="Oval 621"/>
            <p:cNvSpPr/>
            <p:nvPr/>
          </p:nvSpPr>
          <p:spPr>
            <a:xfrm>
              <a:off x="6625719" y="4095731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23" name="Oval 622"/>
            <p:cNvSpPr/>
            <p:nvPr/>
          </p:nvSpPr>
          <p:spPr>
            <a:xfrm>
              <a:off x="6863844" y="4095731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24" name="Oval 623"/>
            <p:cNvSpPr/>
            <p:nvPr/>
          </p:nvSpPr>
          <p:spPr>
            <a:xfrm>
              <a:off x="7101969" y="4095731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25" name="Oval 624"/>
            <p:cNvSpPr/>
            <p:nvPr/>
          </p:nvSpPr>
          <p:spPr>
            <a:xfrm>
              <a:off x="7340094" y="4095731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26" name="Oval 625"/>
            <p:cNvSpPr/>
            <p:nvPr/>
          </p:nvSpPr>
          <p:spPr>
            <a:xfrm>
              <a:off x="7578219" y="4095731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27" name="Oval 626"/>
            <p:cNvSpPr/>
            <p:nvPr/>
          </p:nvSpPr>
          <p:spPr>
            <a:xfrm>
              <a:off x="7816344" y="4095731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28" name="Oval 627"/>
            <p:cNvSpPr/>
            <p:nvPr/>
          </p:nvSpPr>
          <p:spPr>
            <a:xfrm>
              <a:off x="8052088" y="4095731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29" name="Oval 628"/>
            <p:cNvSpPr/>
            <p:nvPr/>
          </p:nvSpPr>
          <p:spPr>
            <a:xfrm>
              <a:off x="8287832" y="4095731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D1FBE3-5516-456A-81D7-FA83F0D88D0E}"/>
              </a:ext>
            </a:extLst>
          </p:cNvPr>
          <p:cNvGrpSpPr/>
          <p:nvPr/>
        </p:nvGrpSpPr>
        <p:grpSpPr>
          <a:xfrm>
            <a:off x="6143204" y="4472444"/>
            <a:ext cx="2345531" cy="202406"/>
            <a:chOff x="6149467" y="4329093"/>
            <a:chExt cx="2345531" cy="202406"/>
          </a:xfrm>
        </p:grpSpPr>
        <p:sp>
          <p:nvSpPr>
            <p:cNvPr id="630" name="Oval 629"/>
            <p:cNvSpPr/>
            <p:nvPr/>
          </p:nvSpPr>
          <p:spPr>
            <a:xfrm>
              <a:off x="6149467" y="4329093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31" name="Oval 630"/>
            <p:cNvSpPr/>
            <p:nvPr/>
          </p:nvSpPr>
          <p:spPr>
            <a:xfrm>
              <a:off x="6387592" y="4329093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32" name="Oval 631"/>
            <p:cNvSpPr/>
            <p:nvPr/>
          </p:nvSpPr>
          <p:spPr>
            <a:xfrm>
              <a:off x="6625717" y="4329093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33" name="Oval 632"/>
            <p:cNvSpPr/>
            <p:nvPr/>
          </p:nvSpPr>
          <p:spPr>
            <a:xfrm>
              <a:off x="6863842" y="4329093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34" name="Oval 633"/>
            <p:cNvSpPr/>
            <p:nvPr/>
          </p:nvSpPr>
          <p:spPr>
            <a:xfrm>
              <a:off x="7101967" y="4329093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35" name="Oval 634"/>
            <p:cNvSpPr/>
            <p:nvPr/>
          </p:nvSpPr>
          <p:spPr>
            <a:xfrm>
              <a:off x="7340092" y="4329093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36" name="Oval 635"/>
            <p:cNvSpPr/>
            <p:nvPr/>
          </p:nvSpPr>
          <p:spPr>
            <a:xfrm>
              <a:off x="7578217" y="4329093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37" name="Oval 636"/>
            <p:cNvSpPr/>
            <p:nvPr/>
          </p:nvSpPr>
          <p:spPr>
            <a:xfrm>
              <a:off x="7816342" y="4329093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38" name="Oval 637"/>
            <p:cNvSpPr/>
            <p:nvPr/>
          </p:nvSpPr>
          <p:spPr>
            <a:xfrm>
              <a:off x="8052086" y="4329093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39" name="Oval 638"/>
            <p:cNvSpPr/>
            <p:nvPr/>
          </p:nvSpPr>
          <p:spPr>
            <a:xfrm>
              <a:off x="8287830" y="4329093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49BBA60-95C6-4E6E-AF24-4F4FB3FAF89F}"/>
              </a:ext>
            </a:extLst>
          </p:cNvPr>
          <p:cNvGrpSpPr/>
          <p:nvPr/>
        </p:nvGrpSpPr>
        <p:grpSpPr>
          <a:xfrm>
            <a:off x="6143200" y="4705811"/>
            <a:ext cx="2345531" cy="202406"/>
            <a:chOff x="6149463" y="4562460"/>
            <a:chExt cx="2345531" cy="202406"/>
          </a:xfrm>
        </p:grpSpPr>
        <p:sp>
          <p:nvSpPr>
            <p:cNvPr id="640" name="Oval 639"/>
            <p:cNvSpPr/>
            <p:nvPr/>
          </p:nvSpPr>
          <p:spPr>
            <a:xfrm>
              <a:off x="6149463" y="4562460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41" name="Oval 640"/>
            <p:cNvSpPr/>
            <p:nvPr/>
          </p:nvSpPr>
          <p:spPr>
            <a:xfrm>
              <a:off x="6387588" y="4562460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42" name="Oval 641"/>
            <p:cNvSpPr/>
            <p:nvPr/>
          </p:nvSpPr>
          <p:spPr>
            <a:xfrm>
              <a:off x="6625713" y="4562460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43" name="Oval 642"/>
            <p:cNvSpPr/>
            <p:nvPr/>
          </p:nvSpPr>
          <p:spPr>
            <a:xfrm>
              <a:off x="6863838" y="4562460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44" name="Oval 643"/>
            <p:cNvSpPr/>
            <p:nvPr/>
          </p:nvSpPr>
          <p:spPr>
            <a:xfrm>
              <a:off x="7101963" y="4562460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45" name="Oval 644"/>
            <p:cNvSpPr/>
            <p:nvPr/>
          </p:nvSpPr>
          <p:spPr>
            <a:xfrm>
              <a:off x="7340088" y="4562460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46" name="Oval 645"/>
            <p:cNvSpPr/>
            <p:nvPr/>
          </p:nvSpPr>
          <p:spPr>
            <a:xfrm>
              <a:off x="7578213" y="4562460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47" name="Oval 646"/>
            <p:cNvSpPr/>
            <p:nvPr/>
          </p:nvSpPr>
          <p:spPr>
            <a:xfrm>
              <a:off x="7816338" y="4562460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48" name="Oval 647"/>
            <p:cNvSpPr/>
            <p:nvPr/>
          </p:nvSpPr>
          <p:spPr>
            <a:xfrm>
              <a:off x="8052082" y="4562460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49" name="Oval 648"/>
            <p:cNvSpPr/>
            <p:nvPr/>
          </p:nvSpPr>
          <p:spPr>
            <a:xfrm>
              <a:off x="8287826" y="4562460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sp>
        <p:nvSpPr>
          <p:cNvPr id="650" name="Oval 649"/>
          <p:cNvSpPr/>
          <p:nvPr/>
        </p:nvSpPr>
        <p:spPr>
          <a:xfrm>
            <a:off x="6143198" y="4939173"/>
            <a:ext cx="207168" cy="202406"/>
          </a:xfrm>
          <a:prstGeom prst="ellipse">
            <a:avLst/>
          </a:prstGeom>
          <a:gradFill>
            <a:gsLst>
              <a:gs pos="0">
                <a:srgbClr val="73C92D"/>
              </a:gs>
              <a:gs pos="100000">
                <a:srgbClr val="73C92D"/>
              </a:gs>
            </a:gsLst>
          </a:gradFill>
          <a:ln>
            <a:solidFill>
              <a:srgbClr val="73C9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51" name="Oval 650"/>
          <p:cNvSpPr/>
          <p:nvPr/>
        </p:nvSpPr>
        <p:spPr>
          <a:xfrm>
            <a:off x="6381323" y="4939173"/>
            <a:ext cx="207168" cy="202406"/>
          </a:xfrm>
          <a:prstGeom prst="ellipse">
            <a:avLst/>
          </a:prstGeom>
          <a:gradFill>
            <a:gsLst>
              <a:gs pos="0">
                <a:srgbClr val="73C92D"/>
              </a:gs>
              <a:gs pos="100000">
                <a:srgbClr val="73C92D"/>
              </a:gs>
            </a:gsLst>
          </a:gradFill>
          <a:ln>
            <a:solidFill>
              <a:srgbClr val="73C9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52" name="Oval 651"/>
          <p:cNvSpPr/>
          <p:nvPr/>
        </p:nvSpPr>
        <p:spPr>
          <a:xfrm>
            <a:off x="6619448" y="4939173"/>
            <a:ext cx="207168" cy="202406"/>
          </a:xfrm>
          <a:prstGeom prst="ellipse">
            <a:avLst/>
          </a:prstGeom>
          <a:gradFill>
            <a:gsLst>
              <a:gs pos="0">
                <a:srgbClr val="73C92D"/>
              </a:gs>
              <a:gs pos="100000">
                <a:srgbClr val="73C92D"/>
              </a:gs>
            </a:gsLst>
          </a:gradFill>
          <a:ln>
            <a:solidFill>
              <a:srgbClr val="73C9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53" name="Oval 652"/>
          <p:cNvSpPr/>
          <p:nvPr/>
        </p:nvSpPr>
        <p:spPr>
          <a:xfrm>
            <a:off x="6857573" y="4939173"/>
            <a:ext cx="207168" cy="202406"/>
          </a:xfrm>
          <a:prstGeom prst="ellipse">
            <a:avLst/>
          </a:prstGeom>
          <a:gradFill>
            <a:gsLst>
              <a:gs pos="0">
                <a:srgbClr val="73C92D"/>
              </a:gs>
              <a:gs pos="100000">
                <a:srgbClr val="73C92D"/>
              </a:gs>
            </a:gsLst>
          </a:gradFill>
          <a:ln>
            <a:solidFill>
              <a:srgbClr val="73C9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54" name="Oval 653"/>
          <p:cNvSpPr/>
          <p:nvPr/>
        </p:nvSpPr>
        <p:spPr>
          <a:xfrm>
            <a:off x="7095698" y="4939173"/>
            <a:ext cx="207168" cy="202406"/>
          </a:xfrm>
          <a:prstGeom prst="ellipse">
            <a:avLst/>
          </a:prstGeom>
          <a:gradFill>
            <a:gsLst>
              <a:gs pos="0">
                <a:srgbClr val="73C92D"/>
              </a:gs>
              <a:gs pos="100000">
                <a:srgbClr val="73C92D"/>
              </a:gs>
            </a:gsLst>
          </a:gradFill>
          <a:ln>
            <a:solidFill>
              <a:srgbClr val="73C9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C95E43-CA58-4221-8EB9-AF822D328555}"/>
              </a:ext>
            </a:extLst>
          </p:cNvPr>
          <p:cNvGrpSpPr/>
          <p:nvPr/>
        </p:nvGrpSpPr>
        <p:grpSpPr>
          <a:xfrm>
            <a:off x="7333823" y="4939173"/>
            <a:ext cx="1154906" cy="202406"/>
            <a:chOff x="7340086" y="4795822"/>
            <a:chExt cx="1154906" cy="202406"/>
          </a:xfrm>
        </p:grpSpPr>
        <p:sp>
          <p:nvSpPr>
            <p:cNvPr id="655" name="Oval 654"/>
            <p:cNvSpPr/>
            <p:nvPr/>
          </p:nvSpPr>
          <p:spPr>
            <a:xfrm>
              <a:off x="7340086" y="4795822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56" name="Oval 655"/>
            <p:cNvSpPr/>
            <p:nvPr/>
          </p:nvSpPr>
          <p:spPr>
            <a:xfrm>
              <a:off x="7578211" y="4795822"/>
              <a:ext cx="207168" cy="202406"/>
            </a:xfrm>
            <a:prstGeom prst="ellipse">
              <a:avLst/>
            </a:prstGeom>
            <a:gradFill>
              <a:gsLst>
                <a:gs pos="0">
                  <a:srgbClr val="73C92D"/>
                </a:gs>
                <a:gs pos="100000">
                  <a:srgbClr val="73C92D"/>
                </a:gs>
              </a:gsLst>
            </a:gradFill>
            <a:ln>
              <a:solidFill>
                <a:srgbClr val="73C92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57" name="Oval 656"/>
            <p:cNvSpPr/>
            <p:nvPr/>
          </p:nvSpPr>
          <p:spPr>
            <a:xfrm>
              <a:off x="7816336" y="4795822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58" name="Oval 657"/>
            <p:cNvSpPr/>
            <p:nvPr/>
          </p:nvSpPr>
          <p:spPr>
            <a:xfrm>
              <a:off x="8052080" y="4795822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59" name="Oval 658"/>
            <p:cNvSpPr/>
            <p:nvPr/>
          </p:nvSpPr>
          <p:spPr>
            <a:xfrm>
              <a:off x="8287824" y="4795822"/>
              <a:ext cx="207168" cy="202406"/>
            </a:xfrm>
            <a:prstGeom prst="ellipse">
              <a:avLst/>
            </a:prstGeom>
            <a:gradFill>
              <a:gsLst>
                <a:gs pos="0">
                  <a:srgbClr val="7030A0"/>
                </a:gs>
                <a:gs pos="100000">
                  <a:srgbClr val="7030A0"/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7901378" y="5449844"/>
            <a:ext cx="811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OECD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6431510" y="5449844"/>
            <a:ext cx="1266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Non-OECD</a:t>
            </a:r>
          </a:p>
        </p:txBody>
      </p:sp>
      <p:sp>
        <p:nvSpPr>
          <p:cNvPr id="163" name="Oval 162"/>
          <p:cNvSpPr/>
          <p:nvPr/>
        </p:nvSpPr>
        <p:spPr>
          <a:xfrm>
            <a:off x="7712010" y="5519114"/>
            <a:ext cx="207168" cy="202406"/>
          </a:xfrm>
          <a:prstGeom prst="ellipse">
            <a:avLst/>
          </a:prstGeom>
          <a:gradFill>
            <a:gsLst>
              <a:gs pos="0">
                <a:srgbClr val="7030A0"/>
              </a:gs>
              <a:gs pos="100000">
                <a:srgbClr val="7030A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64" name="Oval 163"/>
          <p:cNvSpPr/>
          <p:nvPr/>
        </p:nvSpPr>
        <p:spPr>
          <a:xfrm>
            <a:off x="6224342" y="5504781"/>
            <a:ext cx="207168" cy="202406"/>
          </a:xfrm>
          <a:prstGeom prst="ellipse">
            <a:avLst/>
          </a:prstGeom>
          <a:gradFill>
            <a:gsLst>
              <a:gs pos="0">
                <a:srgbClr val="73C92D"/>
              </a:gs>
              <a:gs pos="100000">
                <a:srgbClr val="73C92D"/>
              </a:gs>
            </a:gsLst>
          </a:gradFill>
          <a:ln>
            <a:solidFill>
              <a:srgbClr val="73C9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66" name="TextBox 165"/>
          <p:cNvSpPr txBox="1"/>
          <p:nvPr/>
        </p:nvSpPr>
        <p:spPr>
          <a:xfrm>
            <a:off x="5610942" y="2016879"/>
            <a:ext cx="33838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3,800 Mtpa of CO</a:t>
            </a:r>
            <a:r>
              <a:rPr lang="en-US" sz="1700" baseline="-25000" dirty="0"/>
              <a:t>2</a:t>
            </a:r>
            <a:r>
              <a:rPr lang="en-US" sz="1700" dirty="0"/>
              <a:t> captured and stored by 2040 (IEA 2DS)** </a:t>
            </a:r>
            <a:endParaRPr lang="en-AU" sz="1700" dirty="0"/>
          </a:p>
        </p:txBody>
      </p:sp>
      <p:sp>
        <p:nvSpPr>
          <p:cNvPr id="169" name="TextBox 168"/>
          <p:cNvSpPr txBox="1"/>
          <p:nvPr/>
        </p:nvSpPr>
        <p:spPr>
          <a:xfrm>
            <a:off x="356180" y="1417079"/>
            <a:ext cx="279724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700" b="1" i="1" dirty="0"/>
              <a:t>The Last 25 Years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292589" y="5841357"/>
            <a:ext cx="2860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/>
              <a:t>*</a:t>
            </a:r>
            <a:r>
              <a:rPr lang="en-AU" sz="1000" i="1" dirty="0"/>
              <a:t>Mtpa = million tonnes per annum</a:t>
            </a:r>
          </a:p>
        </p:txBody>
      </p:sp>
      <p:sp>
        <p:nvSpPr>
          <p:cNvPr id="303" name="TextBox 302"/>
          <p:cNvSpPr txBox="1"/>
          <p:nvPr/>
        </p:nvSpPr>
        <p:spPr>
          <a:xfrm>
            <a:off x="204242" y="6118356"/>
            <a:ext cx="6497184" cy="6093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spcBef>
                <a:spcPct val="20000"/>
              </a:spcBef>
            </a:pPr>
            <a:r>
              <a:rPr kumimoji="0" lang="en-AU" sz="10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**Source</a:t>
            </a:r>
            <a:r>
              <a:rPr kumimoji="0" lang="en-AU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:</a:t>
            </a:r>
            <a:r>
              <a:rPr lang="en-AU" sz="1050" b="1" dirty="0">
                <a:cs typeface="Arial" pitchFamily="34" charset="0"/>
              </a:rPr>
              <a:t> </a:t>
            </a:r>
            <a:r>
              <a:rPr lang="en-AU" sz="1050" i="1" dirty="0"/>
              <a:t>International Energy Agency (2017), Energy Technology Perspectives 2017, OECD/IEA, Paris</a:t>
            </a:r>
            <a:endParaRPr lang="en-AU" sz="1050" i="1" dirty="0">
              <a:cs typeface="Arial" pitchFamily="34" charset="0"/>
            </a:endParaRPr>
          </a:p>
          <a:p>
            <a:pPr defTabSz="914400">
              <a:lnSpc>
                <a:spcPct val="150000"/>
              </a:lnSpc>
              <a:spcBef>
                <a:spcPct val="20000"/>
              </a:spcBef>
            </a:pPr>
            <a:r>
              <a:rPr lang="en-AU" sz="1050" b="1" dirty="0">
                <a:cs typeface="Arial" panose="020B0604020202020204" pitchFamily="34" charset="0"/>
              </a:rPr>
              <a:t>   Note: </a:t>
            </a:r>
            <a:r>
              <a:rPr lang="en-US" altLang="zh-CN" sz="1050" dirty="0">
                <a:cs typeface="Arial" pitchFamily="34" charset="0"/>
              </a:rPr>
              <a:t>2040 IEA 2DS data includes ~0.6 Mtpa </a:t>
            </a:r>
            <a:r>
              <a:rPr lang="en-US" sz="1050" dirty="0"/>
              <a:t>“negative emissions” from BECCS</a:t>
            </a:r>
            <a:endParaRPr kumimoji="0" lang="en-AU" sz="105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E811FC8-7D39-4499-A087-DBF54EFEA424}"/>
              </a:ext>
            </a:extLst>
          </p:cNvPr>
          <p:cNvSpPr txBox="1"/>
          <p:nvPr/>
        </p:nvSpPr>
        <p:spPr>
          <a:xfrm>
            <a:off x="5703962" y="1425160"/>
            <a:ext cx="279724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700" b="1" i="1" dirty="0"/>
              <a:t>The Next 25 Years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AED9A188-FD0F-4C20-A6B4-B67C73971C81}"/>
              </a:ext>
            </a:extLst>
          </p:cNvPr>
          <p:cNvSpPr/>
          <p:nvPr/>
        </p:nvSpPr>
        <p:spPr>
          <a:xfrm>
            <a:off x="3397386" y="4939173"/>
            <a:ext cx="207168" cy="202406"/>
          </a:xfrm>
          <a:prstGeom prst="ellipse">
            <a:avLst/>
          </a:prstGeom>
          <a:gradFill>
            <a:gsLst>
              <a:gs pos="0">
                <a:srgbClr val="FF7865"/>
              </a:gs>
              <a:gs pos="100000">
                <a:srgbClr val="FF7865"/>
              </a:gs>
            </a:gsLst>
          </a:gradFill>
          <a:ln>
            <a:solidFill>
              <a:srgbClr val="FF786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A02DC88-F34B-408C-AB09-AACE83F8804D}"/>
              </a:ext>
            </a:extLst>
          </p:cNvPr>
          <p:cNvSpPr txBox="1"/>
          <p:nvPr/>
        </p:nvSpPr>
        <p:spPr>
          <a:xfrm>
            <a:off x="261424" y="2714293"/>
            <a:ext cx="2986760" cy="2539157"/>
          </a:xfrm>
          <a:prstGeom prst="rect">
            <a:avLst/>
          </a:prstGeom>
          <a:solidFill>
            <a:srgbClr val="FF7865">
              <a:alpha val="54000"/>
            </a:srgbClr>
          </a:solidFill>
        </p:spPr>
        <p:txBody>
          <a:bodyPr wrap="square" rtlCol="0">
            <a:spAutoFit/>
          </a:bodyPr>
          <a:lstStyle/>
          <a:p>
            <a:r>
              <a:rPr lang="en-AU" sz="1500" dirty="0"/>
              <a:t>37 large-scale CCS facilities - combined CO</a:t>
            </a:r>
            <a:r>
              <a:rPr lang="en-AU" sz="1000" dirty="0"/>
              <a:t>2</a:t>
            </a:r>
            <a:r>
              <a:rPr lang="en-AU" sz="1500" dirty="0"/>
              <a:t> capture capacity of approximately </a:t>
            </a:r>
            <a:r>
              <a:rPr lang="en-US" altLang="zh-CN" sz="1500" dirty="0"/>
              <a:t>69</a:t>
            </a:r>
            <a:r>
              <a:rPr lang="en-AU" sz="1500" dirty="0"/>
              <a:t> Mtpa*:</a:t>
            </a:r>
          </a:p>
          <a:p>
            <a:endParaRPr lang="en-AU" sz="8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AU" sz="1500" dirty="0"/>
              <a:t>21 facilities in operation or construction (</a:t>
            </a:r>
            <a:r>
              <a:rPr lang="en-AU" sz="1500" b="1" dirty="0"/>
              <a:t>~</a:t>
            </a:r>
            <a:r>
              <a:rPr lang="en-US" altLang="zh-CN" sz="1500" b="1" dirty="0"/>
              <a:t>37</a:t>
            </a:r>
            <a:r>
              <a:rPr lang="en-AU" sz="1500" b="1" dirty="0"/>
              <a:t> Mtpa</a:t>
            </a:r>
            <a:r>
              <a:rPr lang="en-AU" sz="15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8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AU" sz="1500" dirty="0"/>
              <a:t>5 facilities in advanced development (~13 Mtpa)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8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AU" sz="1500" dirty="0"/>
              <a:t>11 facilities in earlier stages of development (~19 Mtpa)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AC2967B-5961-4180-90A7-4FD9212335FB}"/>
              </a:ext>
            </a:extLst>
          </p:cNvPr>
          <p:cNvSpPr txBox="1"/>
          <p:nvPr/>
        </p:nvSpPr>
        <p:spPr>
          <a:xfrm>
            <a:off x="3217452" y="4631218"/>
            <a:ext cx="914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/>
              <a:t>37 Mtpa</a:t>
            </a:r>
          </a:p>
        </p:txBody>
      </p:sp>
      <p:sp>
        <p:nvSpPr>
          <p:cNvPr id="132" name="Title 11">
            <a:extLst>
              <a:ext uri="{FF2B5EF4-FFF2-40B4-BE49-F238E27FC236}">
                <a16:creationId xmlns:a16="http://schemas.microsoft.com/office/drawing/2014/main" id="{FE3B35F1-1D46-436B-86AA-ED9DC796B49D}"/>
              </a:ext>
            </a:extLst>
          </p:cNvPr>
          <p:cNvSpPr txBox="1">
            <a:spLocks/>
          </p:cNvSpPr>
          <p:nvPr/>
        </p:nvSpPr>
        <p:spPr>
          <a:xfrm>
            <a:off x="1144799" y="177281"/>
            <a:ext cx="7663146" cy="7184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ts val="3220"/>
              </a:lnSpc>
              <a:spcBef>
                <a:spcPct val="0"/>
              </a:spcBef>
              <a:buNone/>
              <a:defRPr sz="3200" b="1" i="0" kern="1200" cap="all" spc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cap="none" dirty="0"/>
              <a:t>Required scale-up is a monumental task</a:t>
            </a:r>
            <a:endParaRPr lang="en-AU" sz="2400" cap="non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21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" grpId="0" animBg="1"/>
      <p:bldP spid="651" grpId="0" animBg="1"/>
      <p:bldP spid="652" grpId="0" animBg="1"/>
      <p:bldP spid="653" grpId="0" animBg="1"/>
      <p:bldP spid="654" grpId="0" animBg="1"/>
      <p:bldP spid="161" grpId="0"/>
      <p:bldP spid="162" grpId="0"/>
      <p:bldP spid="163" grpId="0" animBg="1"/>
      <p:bldP spid="164" grpId="0" animBg="1"/>
      <p:bldP spid="166" grpId="0"/>
      <p:bldP spid="169" grpId="0"/>
      <p:bldP spid="168" grpId="0"/>
      <p:bldP spid="303" grpId="0"/>
      <p:bldP spid="1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9151" y="3493433"/>
            <a:ext cx="267414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50" b="1" dirty="0">
                <a:solidFill>
                  <a:schemeClr val="bg1"/>
                </a:solidFill>
              </a:rPr>
              <a:t>Reserves to production ratio: ~</a:t>
            </a:r>
            <a:r>
              <a:rPr lang="en-US" sz="1350" b="1" i="1" dirty="0">
                <a:solidFill>
                  <a:schemeClr val="bg1"/>
                </a:solidFill>
              </a:rPr>
              <a:t>75 years</a:t>
            </a:r>
            <a:endParaRPr lang="en-AU" sz="1350" b="1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6883" y="1104405"/>
            <a:ext cx="86214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Time to move on from narrow view of CCS as </a:t>
            </a:r>
            <a:r>
              <a:rPr lang="en-US" sz="2000" b="1" i="1" dirty="0"/>
              <a:t>only</a:t>
            </a:r>
            <a:r>
              <a:rPr lang="en-US" sz="2000" dirty="0"/>
              <a:t> a coal fired generation technology. It’s much bigger than this.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Production of </a:t>
            </a:r>
            <a:r>
              <a:rPr lang="en-US" sz="2000" b="1" i="1" dirty="0"/>
              <a:t>clean</a:t>
            </a:r>
            <a:r>
              <a:rPr lang="en-US" sz="2000" dirty="0"/>
              <a:t> chemicals, plastics, steel, </a:t>
            </a:r>
            <a:r>
              <a:rPr lang="en-US" sz="2000" dirty="0" err="1"/>
              <a:t>fertilisers</a:t>
            </a:r>
            <a:r>
              <a:rPr lang="en-US" sz="2000" dirty="0"/>
              <a:t>, cement, </a:t>
            </a:r>
            <a:r>
              <a:rPr lang="en-US" sz="2000" dirty="0" err="1"/>
              <a:t>etc</a:t>
            </a:r>
            <a:r>
              <a:rPr lang="en-US" sz="2000" dirty="0"/>
              <a:t> requires CCS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Hydrogen production and use vital addition to energy system; coal gasification and SMR both with CCS key to cost effective delivery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New opportunities for climate friendly industrial hubs </a:t>
            </a:r>
            <a:r>
              <a:rPr lang="en-US" sz="2000" dirty="0" err="1"/>
              <a:t>centred</a:t>
            </a:r>
            <a:r>
              <a:rPr lang="en-US" sz="2000" dirty="0"/>
              <a:t> on using CCS for clean production of essential products and fuels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Opportunity to re-fuel generators with hydrogen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Policy essential to realise these opportunities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2CF6A8-5E80-4E6C-B540-1322767A0B98}"/>
              </a:ext>
            </a:extLst>
          </p:cNvPr>
          <p:cNvSpPr txBox="1"/>
          <p:nvPr/>
        </p:nvSpPr>
        <p:spPr>
          <a:xfrm>
            <a:off x="1306286" y="320634"/>
            <a:ext cx="7612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CCS – The key to the new energy economy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55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53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056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FC0-3E09-4B43-BCEE-FE5C85B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Global large-scale CCS facilities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4AB6D6-988C-4BD9-98DA-FF25F7B55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55" y="1478251"/>
            <a:ext cx="8856921" cy="449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07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FC0-3E09-4B43-BCEE-FE5C85B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Large-scale CCS facilities in North America</a:t>
            </a:r>
            <a:endParaRPr lang="en-AU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1658D4-95D6-409F-B88F-29B642541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18" t="27937" b="19723"/>
          <a:stretch/>
        </p:blipFill>
        <p:spPr>
          <a:xfrm>
            <a:off x="831850" y="1035051"/>
            <a:ext cx="7448550" cy="5647346"/>
          </a:xfrm>
        </p:spPr>
      </p:pic>
    </p:spTree>
    <p:extLst>
      <p:ext uri="{BB962C8B-B14F-4D97-AF65-F5344CB8AC3E}">
        <p14:creationId xmlns:p14="http://schemas.microsoft.com/office/powerpoint/2010/main" val="2466497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FC0-3E09-4B43-BCEE-FE5C85B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Large-scale CCS facilities in China</a:t>
            </a:r>
            <a:endParaRPr lang="en-AU" sz="2800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6583BB0-3FA9-44AD-BBF7-E6E1765BF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16265" r="3939" b="11111"/>
          <a:stretch/>
        </p:blipFill>
        <p:spPr>
          <a:xfrm>
            <a:off x="1144799" y="983290"/>
            <a:ext cx="6864824" cy="582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48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CFC0-3E09-4B43-BCEE-FE5C85B4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Large-scale CCS facilities in Europe</a:t>
            </a:r>
            <a:endParaRPr lang="en-AU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1E4536C6-B603-492A-9FCB-1C13E7698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95" b="31173"/>
          <a:stretch/>
        </p:blipFill>
        <p:spPr>
          <a:xfrm>
            <a:off x="884706" y="1035050"/>
            <a:ext cx="6913093" cy="560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8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7255" y="6409931"/>
            <a:ext cx="81916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AU" sz="1050" i="1" dirty="0">
                <a:latin typeface="Calibri" panose="020F0502020204030204" pitchFamily="34" charset="0"/>
                <a:cs typeface="Calibri" panose="020F0502020204030204" pitchFamily="34" charset="0"/>
              </a:rPr>
              <a:t>Assessing CCS possibilities from ammonia production, from cement production and from waste-to-energy sources</a:t>
            </a: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6" y="1014780"/>
            <a:ext cx="8963997" cy="52649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85791" y="5884172"/>
            <a:ext cx="4304383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5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en-AU" sz="950" b="1" dirty="0">
                <a:latin typeface="Calibri" panose="020F0502020204030204" pitchFamily="34" charset="0"/>
                <a:cs typeface="Calibri" panose="020F0502020204030204" pitchFamily="34" charset="0"/>
              </a:rPr>
              <a:t> Facilities in the Operating, In construction and Advanced development stages 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95D6F8-6B92-4388-A9F3-D41C297F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799" y="145382"/>
            <a:ext cx="7523339" cy="718457"/>
          </a:xfrm>
        </p:spPr>
        <p:txBody>
          <a:bodyPr>
            <a:normAutofit/>
          </a:bodyPr>
          <a:lstStyle/>
          <a:p>
            <a:r>
              <a:rPr lang="en-AU" sz="2400" cap="none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Large-scale CCS facilities by industry</a:t>
            </a:r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73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p23">
            <a:extLst>
              <a:ext uri="{FF2B5EF4-FFF2-40B4-BE49-F238E27FC236}">
                <a16:creationId xmlns:a16="http://schemas.microsoft.com/office/drawing/2014/main" id="{C0460659-3D8E-4D2F-95D9-E683D0035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51" y="1204490"/>
            <a:ext cx="2355728" cy="117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7D38647-178C-4705-82F0-97CFE5646997}"/>
              </a:ext>
            </a:extLst>
          </p:cNvPr>
          <p:cNvSpPr txBox="1">
            <a:spLocks/>
          </p:cNvSpPr>
          <p:nvPr/>
        </p:nvSpPr>
        <p:spPr>
          <a:xfrm>
            <a:off x="1144799" y="177281"/>
            <a:ext cx="7999201" cy="7184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lnSpc>
                <a:spcPts val="3220"/>
              </a:lnSpc>
              <a:spcBef>
                <a:spcPct val="0"/>
              </a:spcBef>
              <a:buNone/>
              <a:defRPr sz="3200" b="1" i="0" kern="1200" cap="all" spc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lnSpc>
                <a:spcPts val="2700"/>
              </a:lnSpc>
            </a:pPr>
            <a:r>
              <a:rPr lang="en-AU" sz="2400" cap="none" dirty="0"/>
              <a:t>International Policy – UNFCCC and IPCC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4E82BB-4B38-4D5A-AFBE-D909A4680E22}"/>
              </a:ext>
            </a:extLst>
          </p:cNvPr>
          <p:cNvSpPr/>
          <p:nvPr/>
        </p:nvSpPr>
        <p:spPr>
          <a:xfrm>
            <a:off x="1043606" y="1250789"/>
            <a:ext cx="7504971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1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AU" dirty="0"/>
              <a:t>UNFCCC</a:t>
            </a:r>
          </a:p>
          <a:p>
            <a:pPr marL="742950" lvl="1" indent="-285750">
              <a:lnSpc>
                <a:spcPct val="110000"/>
              </a:lnSpc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AU" dirty="0"/>
              <a:t>COP-23: CCS maintained high profile</a:t>
            </a:r>
          </a:p>
          <a:p>
            <a:pPr marL="742950" lvl="1" indent="-285750">
              <a:lnSpc>
                <a:spcPct val="110000"/>
              </a:lnSpc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AU" dirty="0"/>
              <a:t>Prior to meeting: focus on ensuring CCS not disadvantaged in the “rulebook” for the Paris Agreement.</a:t>
            </a:r>
          </a:p>
          <a:p>
            <a:pPr marL="742950" lvl="1" indent="-285750">
              <a:lnSpc>
                <a:spcPct val="110000"/>
              </a:lnSpc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AU" dirty="0"/>
              <a:t>Formal decision on rulebook expected at COP-24</a:t>
            </a:r>
          </a:p>
          <a:p>
            <a:pPr marL="742950" lvl="1" indent="-285750">
              <a:lnSpc>
                <a:spcPct val="110000"/>
              </a:lnSpc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AU" dirty="0"/>
              <a:t>Market Mechanisms</a:t>
            </a:r>
          </a:p>
          <a:p>
            <a:pPr marL="742950" lvl="1" indent="-285750">
              <a:lnSpc>
                <a:spcPct val="110000"/>
              </a:lnSpc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AU" dirty="0"/>
              <a:t>Green Climate Fund</a:t>
            </a:r>
          </a:p>
          <a:p>
            <a:pPr marL="285750" lvl="0" indent="-285750">
              <a:lnSpc>
                <a:spcPct val="11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AU" dirty="0"/>
              <a:t>IPCC – 1.5C report – ensuring CCS importance is reflected</a:t>
            </a:r>
          </a:p>
          <a:p>
            <a:pPr marL="285750" lvl="0" indent="-285750">
              <a:lnSpc>
                <a:spcPct val="11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AU" dirty="0"/>
              <a:t>“Powering Past Coal” – momentum is growing</a:t>
            </a:r>
          </a:p>
          <a:p>
            <a:pPr marL="742950" lvl="1" indent="-285750">
              <a:lnSpc>
                <a:spcPct val="110000"/>
              </a:lnSpc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AU" dirty="0"/>
              <a:t>Industrial CCS more important than power in some countries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18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FF58868A-325A-4647-A524-F6F181BF670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7483" y="1561006"/>
          <a:ext cx="7962900" cy="44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6043">
                  <a:extLst>
                    <a:ext uri="{9D8B030D-6E8A-4147-A177-3AD203B41FA5}">
                      <a16:colId xmlns:a16="http://schemas.microsoft.com/office/drawing/2014/main" val="2041617004"/>
                    </a:ext>
                  </a:extLst>
                </a:gridCol>
                <a:gridCol w="4196857">
                  <a:extLst>
                    <a:ext uri="{9D8B030D-6E8A-4147-A177-3AD203B41FA5}">
                      <a16:colId xmlns:a16="http://schemas.microsoft.com/office/drawing/2014/main" val="96731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Policy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Where Proposed/Deployed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127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Cap and Trade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EU, China, Canada, S. Korea, USA, Japan, 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080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Carbon and Environmental Taxes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Canada, Denmark, Norway, Japan, Mexico, Netherlands, Sweden, France, 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379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Power sector emissions performance standards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Canada, UK, 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008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Enabling legislation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EU, Australia,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892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Price subsidies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870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Grants/subsidies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Australia, Canada, EU, Netherlands, Norway, UK, USA, UAE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093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Institutional strengthening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UK, Indonesia, Malaysia, China, USA,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327248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799" y="177281"/>
            <a:ext cx="7999201" cy="718457"/>
          </a:xfrm>
        </p:spPr>
        <p:txBody>
          <a:bodyPr>
            <a:noAutofit/>
          </a:bodyPr>
          <a:lstStyle/>
          <a:p>
            <a:pPr>
              <a:lnSpc>
                <a:spcPts val="2700"/>
              </a:lnSpc>
            </a:pPr>
            <a:r>
              <a:rPr lang="en-AU" sz="2400" cap="none" dirty="0"/>
              <a:t>CCS Policy Measures – Deployed and Proposed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CONTAIN_GUIDS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C_DIALOGNAME" val="PRESENTATION TITLE"/>
  <p:tag name="GC_SHORTNAME" val=""/>
  <p:tag name="GC_ASSOCIATEDSLIDES" val=""/>
  <p:tag name="GC_INNEWPRESENTATION" val="YES"/>
  <p:tag name="GC_ONINSERTSLIDEDLG" val="YES"/>
  <p:tag name="OFFISYNC_SLIDE_GUID" val="4fdd8455-8f77-4a9e-be6b-f626d24044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693ca3cb-f4fc-4485-ad96-2c09b33436a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b8340882-ed9d-4a4a-9bb9-b45f5e79e0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b8340882-ed9d-4a4a-9bb9-b45f5e79e0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b8340882-ed9d-4a4a-9bb9-b45f5e79e0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c344f2d2-2964-4c12-a746-58869a3009fb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efa634b7-0040-4b5c-bdaa-e32d7d079c04"/>
</p:tagLst>
</file>

<file path=ppt/theme/theme1.xml><?xml version="1.0" encoding="utf-8"?>
<a:theme xmlns:a="http://schemas.openxmlformats.org/drawingml/2006/main" name="10 Corporate template - PowerPoint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0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1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2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BS GBM Pitchbook Left Margin">
  <a:themeElements>
    <a:clrScheme name="RBS GBM Pitchbook Left Margin 1">
      <a:dk1>
        <a:srgbClr val="000000"/>
      </a:dk1>
      <a:lt1>
        <a:srgbClr val="FFFFFF"/>
      </a:lt1>
      <a:dk2>
        <a:srgbClr val="003481"/>
      </a:dk2>
      <a:lt2>
        <a:srgbClr val="9E9991"/>
      </a:lt2>
      <a:accent1>
        <a:srgbClr val="00A291"/>
      </a:accent1>
      <a:accent2>
        <a:srgbClr val="99AB2D"/>
      </a:accent2>
      <a:accent3>
        <a:srgbClr val="FFFFFF"/>
      </a:accent3>
      <a:accent4>
        <a:srgbClr val="000000"/>
      </a:accent4>
      <a:accent5>
        <a:srgbClr val="AACEC7"/>
      </a:accent5>
      <a:accent6>
        <a:srgbClr val="8A9B28"/>
      </a:accent6>
      <a:hlink>
        <a:srgbClr val="A6791D"/>
      </a:hlink>
      <a:folHlink>
        <a:srgbClr val="9C71B4"/>
      </a:folHlink>
    </a:clrScheme>
    <a:fontScheme name="RBS GBM Pitchbook Left Margi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BS GBM Pitchbook Left Margin 1">
        <a:dk1>
          <a:srgbClr val="000000"/>
        </a:dk1>
        <a:lt1>
          <a:srgbClr val="FFFFFF"/>
        </a:lt1>
        <a:dk2>
          <a:srgbClr val="003481"/>
        </a:dk2>
        <a:lt2>
          <a:srgbClr val="9E9991"/>
        </a:lt2>
        <a:accent1>
          <a:srgbClr val="00A291"/>
        </a:accent1>
        <a:accent2>
          <a:srgbClr val="99AB2D"/>
        </a:accent2>
        <a:accent3>
          <a:srgbClr val="FFFFFF"/>
        </a:accent3>
        <a:accent4>
          <a:srgbClr val="000000"/>
        </a:accent4>
        <a:accent5>
          <a:srgbClr val="AACEC7"/>
        </a:accent5>
        <a:accent6>
          <a:srgbClr val="8A9B28"/>
        </a:accent6>
        <a:hlink>
          <a:srgbClr val="A6791D"/>
        </a:hlink>
        <a:folHlink>
          <a:srgbClr val="9C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3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4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5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6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7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8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9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0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1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RBS GBM Pitchbook Left Margin">
  <a:themeElements>
    <a:clrScheme name="RBS GBM Pitchbook Left Margin 1">
      <a:dk1>
        <a:srgbClr val="000000"/>
      </a:dk1>
      <a:lt1>
        <a:srgbClr val="FFFFFF"/>
      </a:lt1>
      <a:dk2>
        <a:srgbClr val="003481"/>
      </a:dk2>
      <a:lt2>
        <a:srgbClr val="9E9991"/>
      </a:lt2>
      <a:accent1>
        <a:srgbClr val="00A291"/>
      </a:accent1>
      <a:accent2>
        <a:srgbClr val="99AB2D"/>
      </a:accent2>
      <a:accent3>
        <a:srgbClr val="FFFFFF"/>
      </a:accent3>
      <a:accent4>
        <a:srgbClr val="000000"/>
      </a:accent4>
      <a:accent5>
        <a:srgbClr val="AACEC7"/>
      </a:accent5>
      <a:accent6>
        <a:srgbClr val="8A9B28"/>
      </a:accent6>
      <a:hlink>
        <a:srgbClr val="A6791D"/>
      </a:hlink>
      <a:folHlink>
        <a:srgbClr val="9C71B4"/>
      </a:folHlink>
    </a:clrScheme>
    <a:fontScheme name="RBS GBM Pitchbook Left Margi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BS GBM Pitchbook Left Margin 1">
        <a:dk1>
          <a:srgbClr val="000000"/>
        </a:dk1>
        <a:lt1>
          <a:srgbClr val="FFFFFF"/>
        </a:lt1>
        <a:dk2>
          <a:srgbClr val="003481"/>
        </a:dk2>
        <a:lt2>
          <a:srgbClr val="9E9991"/>
        </a:lt2>
        <a:accent1>
          <a:srgbClr val="00A291"/>
        </a:accent1>
        <a:accent2>
          <a:srgbClr val="99AB2D"/>
        </a:accent2>
        <a:accent3>
          <a:srgbClr val="FFFFFF"/>
        </a:accent3>
        <a:accent4>
          <a:srgbClr val="000000"/>
        </a:accent4>
        <a:accent5>
          <a:srgbClr val="AACEC7"/>
        </a:accent5>
        <a:accent6>
          <a:srgbClr val="8A9B28"/>
        </a:accent6>
        <a:hlink>
          <a:srgbClr val="A6791D"/>
        </a:hlink>
        <a:folHlink>
          <a:srgbClr val="9C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RBS GBM Pitchbook Left Margin">
  <a:themeElements>
    <a:clrScheme name="RBS GBM Pitchbook Left Margin 1">
      <a:dk1>
        <a:srgbClr val="000000"/>
      </a:dk1>
      <a:lt1>
        <a:srgbClr val="FFFFFF"/>
      </a:lt1>
      <a:dk2>
        <a:srgbClr val="003481"/>
      </a:dk2>
      <a:lt2>
        <a:srgbClr val="9E9991"/>
      </a:lt2>
      <a:accent1>
        <a:srgbClr val="00A291"/>
      </a:accent1>
      <a:accent2>
        <a:srgbClr val="99AB2D"/>
      </a:accent2>
      <a:accent3>
        <a:srgbClr val="FFFFFF"/>
      </a:accent3>
      <a:accent4>
        <a:srgbClr val="000000"/>
      </a:accent4>
      <a:accent5>
        <a:srgbClr val="AACEC7"/>
      </a:accent5>
      <a:accent6>
        <a:srgbClr val="8A9B28"/>
      </a:accent6>
      <a:hlink>
        <a:srgbClr val="A6791D"/>
      </a:hlink>
      <a:folHlink>
        <a:srgbClr val="9C71B4"/>
      </a:folHlink>
    </a:clrScheme>
    <a:fontScheme name="RBS GBM Pitchbook Left Margi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BS GBM Pitchbook Left Margin 1">
        <a:dk1>
          <a:srgbClr val="000000"/>
        </a:dk1>
        <a:lt1>
          <a:srgbClr val="FFFFFF"/>
        </a:lt1>
        <a:dk2>
          <a:srgbClr val="003481"/>
        </a:dk2>
        <a:lt2>
          <a:srgbClr val="9E9991"/>
        </a:lt2>
        <a:accent1>
          <a:srgbClr val="00A291"/>
        </a:accent1>
        <a:accent2>
          <a:srgbClr val="99AB2D"/>
        </a:accent2>
        <a:accent3>
          <a:srgbClr val="FFFFFF"/>
        </a:accent3>
        <a:accent4>
          <a:srgbClr val="000000"/>
        </a:accent4>
        <a:accent5>
          <a:srgbClr val="AACEC7"/>
        </a:accent5>
        <a:accent6>
          <a:srgbClr val="8A9B28"/>
        </a:accent6>
        <a:hlink>
          <a:srgbClr val="A6791D"/>
        </a:hlink>
        <a:folHlink>
          <a:srgbClr val="9C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RBS GBM Pitchbook Left Margin">
  <a:themeElements>
    <a:clrScheme name="RBS GBM Pitchbook Left Margin 1">
      <a:dk1>
        <a:srgbClr val="000000"/>
      </a:dk1>
      <a:lt1>
        <a:srgbClr val="FFFFFF"/>
      </a:lt1>
      <a:dk2>
        <a:srgbClr val="003481"/>
      </a:dk2>
      <a:lt2>
        <a:srgbClr val="9E9991"/>
      </a:lt2>
      <a:accent1>
        <a:srgbClr val="00A291"/>
      </a:accent1>
      <a:accent2>
        <a:srgbClr val="99AB2D"/>
      </a:accent2>
      <a:accent3>
        <a:srgbClr val="FFFFFF"/>
      </a:accent3>
      <a:accent4>
        <a:srgbClr val="000000"/>
      </a:accent4>
      <a:accent5>
        <a:srgbClr val="AACEC7"/>
      </a:accent5>
      <a:accent6>
        <a:srgbClr val="8A9B28"/>
      </a:accent6>
      <a:hlink>
        <a:srgbClr val="A6791D"/>
      </a:hlink>
      <a:folHlink>
        <a:srgbClr val="9C71B4"/>
      </a:folHlink>
    </a:clrScheme>
    <a:fontScheme name="RBS GBM Pitchbook Left Margi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BS GBM Pitchbook Left Margin 1">
        <a:dk1>
          <a:srgbClr val="000000"/>
        </a:dk1>
        <a:lt1>
          <a:srgbClr val="FFFFFF"/>
        </a:lt1>
        <a:dk2>
          <a:srgbClr val="003481"/>
        </a:dk2>
        <a:lt2>
          <a:srgbClr val="9E9991"/>
        </a:lt2>
        <a:accent1>
          <a:srgbClr val="00A291"/>
        </a:accent1>
        <a:accent2>
          <a:srgbClr val="99AB2D"/>
        </a:accent2>
        <a:accent3>
          <a:srgbClr val="FFFFFF"/>
        </a:accent3>
        <a:accent4>
          <a:srgbClr val="000000"/>
        </a:accent4>
        <a:accent5>
          <a:srgbClr val="AACEC7"/>
        </a:accent5>
        <a:accent6>
          <a:srgbClr val="8A9B28"/>
        </a:accent6>
        <a:hlink>
          <a:srgbClr val="A6791D"/>
        </a:hlink>
        <a:folHlink>
          <a:srgbClr val="9C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8_Office Theme">
  <a:themeElements>
    <a:clrScheme name="2_Office Theme 1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9ECC3B"/>
      </a:accent1>
      <a:accent2>
        <a:srgbClr val="005BAB"/>
      </a:accent2>
      <a:accent3>
        <a:srgbClr val="FFFFFF"/>
      </a:accent3>
      <a:accent4>
        <a:srgbClr val="000000"/>
      </a:accent4>
      <a:accent5>
        <a:srgbClr val="CCE2AF"/>
      </a:accent5>
      <a:accent6>
        <a:srgbClr val="00529B"/>
      </a:accent6>
      <a:hlink>
        <a:srgbClr val="39ABEB"/>
      </a:hlink>
      <a:folHlink>
        <a:srgbClr val="FC5E1A"/>
      </a:folHlink>
    </a:clrScheme>
    <a:fontScheme name="2_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9ECC3B"/>
        </a:accent1>
        <a:accent2>
          <a:srgbClr val="005BAB"/>
        </a:accent2>
        <a:accent3>
          <a:srgbClr val="FFFFFF"/>
        </a:accent3>
        <a:accent4>
          <a:srgbClr val="000000"/>
        </a:accent4>
        <a:accent5>
          <a:srgbClr val="CCE2AF"/>
        </a:accent5>
        <a:accent6>
          <a:srgbClr val="00529B"/>
        </a:accent6>
        <a:hlink>
          <a:srgbClr val="39ABEB"/>
        </a:hlink>
        <a:folHlink>
          <a:srgbClr val="FC5E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595959"/>
      </a:dk1>
      <a:lt1>
        <a:srgbClr val="FFFFFF"/>
      </a:lt1>
      <a:dk2>
        <a:srgbClr val="D42E12"/>
      </a:dk2>
      <a:lt2>
        <a:srgbClr val="F7D117"/>
      </a:lt2>
      <a:accent1>
        <a:srgbClr val="611759"/>
      </a:accent1>
      <a:accent2>
        <a:srgbClr val="00824A"/>
      </a:accent2>
      <a:accent3>
        <a:srgbClr val="FFFFFF"/>
      </a:accent3>
      <a:accent4>
        <a:srgbClr val="4B4B4B"/>
      </a:accent4>
      <a:accent5>
        <a:srgbClr val="B7ABB5"/>
      </a:accent5>
      <a:accent6>
        <a:srgbClr val="007542"/>
      </a:accent6>
      <a:hlink>
        <a:srgbClr val="DE8703"/>
      </a:hlink>
      <a:folHlink>
        <a:srgbClr val="003882"/>
      </a:folHlink>
    </a:clrScheme>
    <a:fontScheme name="Default Design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95959"/>
        </a:dk1>
        <a:lt1>
          <a:srgbClr val="FFFFFF"/>
        </a:lt1>
        <a:dk2>
          <a:srgbClr val="D42E12"/>
        </a:dk2>
        <a:lt2>
          <a:srgbClr val="F7D117"/>
        </a:lt2>
        <a:accent1>
          <a:srgbClr val="611759"/>
        </a:accent1>
        <a:accent2>
          <a:srgbClr val="00824A"/>
        </a:accent2>
        <a:accent3>
          <a:srgbClr val="FFFFFF"/>
        </a:accent3>
        <a:accent4>
          <a:srgbClr val="4B4B4B"/>
        </a:accent4>
        <a:accent5>
          <a:srgbClr val="B7ABB5"/>
        </a:accent5>
        <a:accent6>
          <a:srgbClr val="007542"/>
        </a:accent6>
        <a:hlink>
          <a:srgbClr val="DE8703"/>
        </a:hlink>
        <a:folHlink>
          <a:srgbClr val="00388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lobal CCS Institute Document" ma:contentTypeID="0x010100E8C2E3643C86A945BD85CDF7C05E4AD1006BF9313D3C31FB4B9A2E699E9BCCC93C" ma:contentTypeVersion="27" ma:contentTypeDescription="" ma:contentTypeScope="" ma:versionID="79f2435945dbd20d1608680951c85e43">
  <xsd:schema xmlns:xsd="http://www.w3.org/2001/XMLSchema" xmlns:xs="http://www.w3.org/2001/XMLSchema" xmlns:p="http://schemas.microsoft.com/office/2006/metadata/properties" xmlns:ns2="09ae4737-8c2b-4235-9e87-b405573634ae" xmlns:ns3="af862c75-847f-411e-9f55-f8661bb2df41" targetNamespace="http://schemas.microsoft.com/office/2006/metadata/properties" ma:root="true" ma:fieldsID="71589686cc816095df260fd7800f7bd8" ns2:_="" ns3:_="">
    <xsd:import namespace="09ae4737-8c2b-4235-9e87-b405573634ae"/>
    <xsd:import namespace="af862c75-847f-411e-9f55-f8661bb2df41"/>
    <xsd:element name="properties">
      <xsd:complexType>
        <xsd:sequence>
          <xsd:element name="documentManagement">
            <xsd:complexType>
              <xsd:all>
                <xsd:element ref="ns2:c49628f1ed014027b07e12eeee46372e" minOccurs="0"/>
                <xsd:element ref="ns2:TaxCatchAll" minOccurs="0"/>
                <xsd:element ref="ns2:TaxCatchAllLabel" minOccurs="0"/>
                <xsd:element ref="ns2:b0a746751c6a45358a5b39d9a4555505" minOccurs="0"/>
                <xsd:element ref="ns2:d681c9991eb24e819417f45efd7520da" minOccurs="0"/>
                <xsd:element ref="ns2:SharedWithUsers" minOccurs="0"/>
                <xsd:element ref="ns2:SharedWithDetails" minOccurs="0"/>
                <xsd:element ref="ns3:nbeb69bd56c043ca9f43c4666e893ec0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e4737-8c2b-4235-9e87-b405573634ae" elementFormDefault="qualified">
    <xsd:import namespace="http://schemas.microsoft.com/office/2006/documentManagement/types"/>
    <xsd:import namespace="http://schemas.microsoft.com/office/infopath/2007/PartnerControls"/>
    <xsd:element name="c49628f1ed014027b07e12eeee46372e" ma:index="8" nillable="true" ma:taxonomy="true" ma:internalName="c49628f1ed014027b07e12eeee46372e" ma:taxonomyFieldName="Region" ma:displayName="Region" ma:readOnly="false" ma:default="" ma:fieldId="{c49628f1-ed01-4027-b07e-12eeee46372e}" ma:sspId="11ee2b8d-9ea8-43bb-9f4f-fee1e52ff97e" ma:termSetId="fa1ba7bb-25ed-4cab-897f-5bcd32e0f7e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5e08cf3-a182-4752-bc18-b0ebe72d1e1b}" ma:internalName="TaxCatchAll" ma:showField="CatchAllData" ma:web="09ae4737-8c2b-4235-9e87-b40557363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5e08cf3-a182-4752-bc18-b0ebe72d1e1b}" ma:internalName="TaxCatchAllLabel" ma:readOnly="true" ma:showField="CatchAllDataLabel" ma:web="09ae4737-8c2b-4235-9e87-b40557363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0a746751c6a45358a5b39d9a4555505" ma:index="12" nillable="true" ma:taxonomy="true" ma:internalName="b0a746751c6a45358a5b39d9a4555505" ma:taxonomyFieldName="Practice" ma:displayName="Practice" ma:readOnly="false" ma:default="" ma:fieldId="{b0a74675-1c6a-4535-8a5b-39d9a4555505}" ma:sspId="11ee2b8d-9ea8-43bb-9f4f-fee1e52ff97e" ma:termSetId="db02c312-cb06-4ee9-a072-a27356101a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681c9991eb24e819417f45efd7520da" ma:index="14" nillable="true" ma:taxonomy="true" ma:internalName="d681c9991eb24e819417f45efd7520da" ma:taxonomyFieldName="Document_x0020_Type" ma:displayName="Document Type" ma:default="" ma:fieldId="{d681c999-1eb2-4e81-9417-f45efd7520da}" ma:sspId="11ee2b8d-9ea8-43bb-9f4f-fee1e52ff97e" ma:termSetId="1cc0a1ab-3e52-44cc-81f8-1bb23f2fd09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2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2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862c75-847f-411e-9f55-f8661bb2df41" elementFormDefault="qualified">
    <xsd:import namespace="http://schemas.microsoft.com/office/2006/documentManagement/types"/>
    <xsd:import namespace="http://schemas.microsoft.com/office/infopath/2007/PartnerControls"/>
    <xsd:element name="nbeb69bd56c043ca9f43c4666e893ec0" ma:index="19" nillable="true" ma:taxonomy="true" ma:internalName="nbeb69bd56c043ca9f43c4666e893ec0" ma:taxonomyFieldName="Document_x0020_Site" ma:displayName="Document Site" ma:readOnly="false" ma:default="101;#CEO|1042000f-e0bd-4fe9-8086-4adc44bf9b00" ma:fieldId="{7beb69bd-56c0-43ca-9f43-c4666e893ec0}" ma:sspId="11ee2b8d-9ea8-43bb-9f4f-fee1e52ff97e" ma:termSetId="0a28ce65-8c13-49b3-a2e0-4931d19948b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2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681c9991eb24e819417f45efd7520da xmlns="09ae4737-8c2b-4235-9e87-b405573634ae">
      <Terms xmlns="http://schemas.microsoft.com/office/infopath/2007/PartnerControls"/>
    </d681c9991eb24e819417f45efd7520da>
    <TaxCatchAll xmlns="09ae4737-8c2b-4235-9e87-b405573634ae">
      <Value>101</Value>
    </TaxCatchAll>
    <nbeb69bd56c043ca9f43c4666e893ec0 xmlns="af862c75-847f-411e-9f55-f8661bb2df41">
      <Terms xmlns="http://schemas.microsoft.com/office/infopath/2007/PartnerControls">
        <TermInfo xmlns="http://schemas.microsoft.com/office/infopath/2007/PartnerControls">
          <TermName xmlns="http://schemas.microsoft.com/office/infopath/2007/PartnerControls">CEO</TermName>
          <TermId xmlns="http://schemas.microsoft.com/office/infopath/2007/PartnerControls">1042000f-e0bd-4fe9-8086-4adc44bf9b00</TermId>
        </TermInfo>
      </Terms>
    </nbeb69bd56c043ca9f43c4666e893ec0>
    <c49628f1ed014027b07e12eeee46372e xmlns="09ae4737-8c2b-4235-9e87-b405573634ae">
      <Terms xmlns="http://schemas.microsoft.com/office/infopath/2007/PartnerControls"/>
    </c49628f1ed014027b07e12eeee46372e>
    <b0a746751c6a45358a5b39d9a4555505 xmlns="09ae4737-8c2b-4235-9e87-b405573634ae">
      <Terms xmlns="http://schemas.microsoft.com/office/infopath/2007/PartnerControls"/>
    </b0a746751c6a45358a5b39d9a4555505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23A133-EA94-4BEE-8358-6E8BA35E5F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ae4737-8c2b-4235-9e87-b405573634ae"/>
    <ds:schemaRef ds:uri="af862c75-847f-411e-9f55-f8661bb2df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8BC1F2-6BB7-4FDA-AA89-DD952BA22885}">
  <ds:schemaRefs>
    <ds:schemaRef ds:uri="http://purl.org/dc/elements/1.1/"/>
    <ds:schemaRef ds:uri="http://schemas.microsoft.com/office/2006/metadata/properties"/>
    <ds:schemaRef ds:uri="af862c75-847f-411e-9f55-f8661bb2df41"/>
    <ds:schemaRef ds:uri="http://purl.org/dc/terms/"/>
    <ds:schemaRef ds:uri="http://schemas.microsoft.com/office/infopath/2007/PartnerControls"/>
    <ds:schemaRef ds:uri="http://schemas.microsoft.com/office/2006/documentManagement/types"/>
    <ds:schemaRef ds:uri="09ae4737-8c2b-4235-9e87-b405573634ae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7D1EF38-91E9-4D26-B2E0-7A4CFF3D45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10 Corporate template - PowerPoint presentation</Template>
  <TotalTime>32562</TotalTime>
  <Words>1373</Words>
  <Application>Microsoft Office PowerPoint</Application>
  <PresentationFormat>On-screen Show (4:3)</PresentationFormat>
  <Paragraphs>304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29</vt:i4>
      </vt:variant>
      <vt:variant>
        <vt:lpstr>Slide Titles</vt:lpstr>
      </vt:variant>
      <vt:variant>
        <vt:i4>26</vt:i4>
      </vt:variant>
    </vt:vector>
  </HeadingPairs>
  <TitlesOfParts>
    <vt:vector size="63" baseType="lpstr">
      <vt:lpstr>ＭＳ Ｐゴシック</vt:lpstr>
      <vt:lpstr>黑体</vt:lpstr>
      <vt:lpstr>Arial</vt:lpstr>
      <vt:lpstr>Calibri</vt:lpstr>
      <vt:lpstr>Courier New</vt:lpstr>
      <vt:lpstr>Futura Medium</vt:lpstr>
      <vt:lpstr>Trebuchet MS</vt:lpstr>
      <vt:lpstr>Wingdings</vt:lpstr>
      <vt:lpstr>10 Corporate template - PowerPoint presentation</vt:lpstr>
      <vt:lpstr>RBS GBM Pitchbook Left Margin</vt:lpstr>
      <vt:lpstr>1_RBS GBM Pitchbook Left Margin</vt:lpstr>
      <vt:lpstr>2_RBS GBM Pitchbook Left Margin</vt:lpstr>
      <vt:lpstr>3_RBS GBM Pitchbook Left Margin</vt:lpstr>
      <vt:lpstr>38_Office Theme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18_Default Design</vt:lpstr>
      <vt:lpstr>19_Default Design</vt:lpstr>
      <vt:lpstr>20_Default Design</vt:lpstr>
      <vt:lpstr>21_Default Design</vt:lpstr>
      <vt:lpstr>Office Theme</vt:lpstr>
      <vt:lpstr>PowerPoint Presentation</vt:lpstr>
      <vt:lpstr>PowerPoint Presentation</vt:lpstr>
      <vt:lpstr>Global large-scale CCS facilities</vt:lpstr>
      <vt:lpstr>Large-scale CCS facilities in North America</vt:lpstr>
      <vt:lpstr>Large-scale CCS facilities in China</vt:lpstr>
      <vt:lpstr>Large-scale CCS facilities in Europe</vt:lpstr>
      <vt:lpstr>Large-scale CCS facilities by industry</vt:lpstr>
      <vt:lpstr>PowerPoint Presentation</vt:lpstr>
      <vt:lpstr>CCS Policy Measures – Deployed and Proposed</vt:lpstr>
      <vt:lpstr>CCS Policy Measures – Deployed and Proposed</vt:lpstr>
      <vt:lpstr>Policy measures that work</vt:lpstr>
      <vt:lpstr>Norway, China, UK lead 2017 CCS Policy Indicator </vt:lpstr>
      <vt:lpstr>EMEA: Norway – Top Tier</vt:lpstr>
      <vt:lpstr>EMEA: United Kingdom – Top Tier</vt:lpstr>
      <vt:lpstr>EMEA: The Netherlands – Upper Mid Tier</vt:lpstr>
      <vt:lpstr>EMEA: United Arab Emirates – Upper Mid Tier</vt:lpstr>
      <vt:lpstr>Americas: Canada – Upper Mid Tier</vt:lpstr>
      <vt:lpstr>Americas: United States – Upper Mid Tier</vt:lpstr>
      <vt:lpstr>Americas: Mexico – Upper Mid Tier</vt:lpstr>
      <vt:lpstr>Asia-Pacific: China – Upper Tier</vt:lpstr>
      <vt:lpstr>Asia-Pacific: Japan – Upper Tier</vt:lpstr>
      <vt:lpstr>Asia-Pacific: Australia – Upper Mid Tier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James</dc:creator>
  <cp:lastModifiedBy>Jeff Erikson</cp:lastModifiedBy>
  <cp:revision>787</cp:revision>
  <cp:lastPrinted>2017-10-23T21:29:56Z</cp:lastPrinted>
  <dcterms:created xsi:type="dcterms:W3CDTF">2014-01-28T04:28:46Z</dcterms:created>
  <dcterms:modified xsi:type="dcterms:W3CDTF">2018-03-14T20:53:54Z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UpdateToken">
    <vt:lpwstr>141</vt:lpwstr>
  </property>
  <property fmtid="{D5CDD505-2E9C-101B-9397-08002B2CF9AE}" pid="3" name="Offisync_ProviderInitializationData">
    <vt:lpwstr>https://connect.jiveon.com</vt:lpwstr>
  </property>
  <property fmtid="{D5CDD505-2E9C-101B-9397-08002B2CF9AE}" pid="4" name="Offisync_ServerID">
    <vt:lpwstr>71d117fd-9dca-4678-aa03-a5c10dd3b7be</vt:lpwstr>
  </property>
  <property fmtid="{D5CDD505-2E9C-101B-9397-08002B2CF9AE}" pid="5" name="Offisync_ProviderName">
    <vt:lpwstr>Jive</vt:lpwstr>
  </property>
  <property fmtid="{D5CDD505-2E9C-101B-9397-08002B2CF9AE}" pid="6" name="Offisync_IsSaved">
    <vt:lpwstr>False</vt:lpwstr>
  </property>
  <property fmtid="{D5CDD505-2E9C-101B-9397-08002B2CF9AE}" pid="7" name="Jive_LatestUserAccountName">
    <vt:lpwstr>page.bw@globalccsinstitute.com</vt:lpwstr>
  </property>
  <property fmtid="{D5CDD505-2E9C-101B-9397-08002B2CF9AE}" pid="8" name="Offisync_IsFrozen">
    <vt:lpwstr>False</vt:lpwstr>
  </property>
  <property fmtid="{D5CDD505-2E9C-101B-9397-08002B2CF9AE}" pid="9" name="Offisync_UniqueId">
    <vt:lpwstr>6765</vt:lpwstr>
  </property>
  <property fmtid="{D5CDD505-2E9C-101B-9397-08002B2CF9AE}" pid="10" name="Jive_LatestFileFullName">
    <vt:lpwstr/>
  </property>
  <property fmtid="{D5CDD505-2E9C-101B-9397-08002B2CF9AE}" pid="11" name="Jive_ModifiedButNotPublished">
    <vt:lpwstr/>
  </property>
  <property fmtid="{D5CDD505-2E9C-101B-9397-08002B2CF9AE}" pid="12" name="Jive_PrevVersionNumber">
    <vt:lpwstr/>
  </property>
  <property fmtid="{D5CDD505-2E9C-101B-9397-08002B2CF9AE}" pid="13" name="Jive_VersionGuid">
    <vt:lpwstr>ac77a6c6f92140a8822488f5f6259f71</vt:lpwstr>
  </property>
  <property fmtid="{D5CDD505-2E9C-101B-9397-08002B2CF9AE}" pid="14" name="Jive_VersionGuid_v2.5">
    <vt:lpwstr/>
  </property>
  <property fmtid="{D5CDD505-2E9C-101B-9397-08002B2CF9AE}" pid="15" name="ContentTypeId">
    <vt:lpwstr>0x010100E8C2E3643C86A945BD85CDF7C05E4AD1006BF9313D3C31FB4B9A2E699E9BCCC93C</vt:lpwstr>
  </property>
  <property fmtid="{D5CDD505-2E9C-101B-9397-08002B2CF9AE}" pid="16" name="Document Site">
    <vt:lpwstr>101;#CEO|1042000f-e0bd-4fe9-8086-4adc44bf9b00</vt:lpwstr>
  </property>
  <property fmtid="{D5CDD505-2E9C-101B-9397-08002B2CF9AE}" pid="17" name="Region">
    <vt:lpwstr/>
  </property>
  <property fmtid="{D5CDD505-2E9C-101B-9397-08002B2CF9AE}" pid="18" name="Practice">
    <vt:lpwstr/>
  </property>
  <property fmtid="{D5CDD505-2E9C-101B-9397-08002B2CF9AE}" pid="19" name="Document Type">
    <vt:lpwstr/>
  </property>
</Properties>
</file>