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4080" r:id="rId2"/>
  </p:sldMasterIdLst>
  <p:notesMasterIdLst>
    <p:notesMasterId r:id="rId26"/>
  </p:notesMasterIdLst>
  <p:handoutMasterIdLst>
    <p:handoutMasterId r:id="rId27"/>
  </p:handoutMasterIdLst>
  <p:sldIdLst>
    <p:sldId id="726" r:id="rId3"/>
    <p:sldId id="1186" r:id="rId4"/>
    <p:sldId id="1162" r:id="rId5"/>
    <p:sldId id="1143" r:id="rId6"/>
    <p:sldId id="1165" r:id="rId7"/>
    <p:sldId id="1114" r:id="rId8"/>
    <p:sldId id="1144" r:id="rId9"/>
    <p:sldId id="1139" r:id="rId10"/>
    <p:sldId id="1135" r:id="rId11"/>
    <p:sldId id="1134" r:id="rId12"/>
    <p:sldId id="1184" r:id="rId13"/>
    <p:sldId id="1172" r:id="rId14"/>
    <p:sldId id="1185" r:id="rId15"/>
    <p:sldId id="1177" r:id="rId16"/>
    <p:sldId id="1167" r:id="rId17"/>
    <p:sldId id="1168" r:id="rId18"/>
    <p:sldId id="1169" r:id="rId19"/>
    <p:sldId id="1170" r:id="rId20"/>
    <p:sldId id="1188" r:id="rId21"/>
    <p:sldId id="1190" r:id="rId22"/>
    <p:sldId id="1191" r:id="rId23"/>
    <p:sldId id="1182" r:id="rId24"/>
    <p:sldId id="1183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buChar char="•"/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buChar char="•"/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buChar char="•"/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buChar char="•"/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buChar char="•"/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75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69" y="0"/>
            <a:ext cx="303703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864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69" y="8831264"/>
            <a:ext cx="303703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B45C6ACB-4BE3-4727-A777-1C45402E5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38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69" y="0"/>
            <a:ext cx="303703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26"/>
            <a:ext cx="514096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864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69" y="8831264"/>
            <a:ext cx="303703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50020014-C655-4103-B976-BA7F973CC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12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31"/>
          <p:cNvGraphicFramePr>
            <a:graphicFrameLocks noChangeAspect="1"/>
          </p:cNvGraphicFramePr>
          <p:nvPr/>
        </p:nvGraphicFramePr>
        <p:xfrm>
          <a:off x="0" y="3124200"/>
          <a:ext cx="9144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9" name="Picture" r:id="rId3" imgW="5481828" imgH="208026" progId="Word.Picture.8">
                  <p:embed/>
                </p:oleObj>
              </mc:Choice>
              <mc:Fallback>
                <p:oleObj name="Picture" r:id="rId3" imgW="5481828" imgH="20802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91440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2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Howard Herzog / MIT Energy Initiative</a:t>
            </a:r>
            <a:endParaRPr lang="en-US" sz="140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72B49-E80F-4CCB-A2E8-D83B7F400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Howard Herzog / MIT Energy Initiative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931C1-F7A8-42D5-A801-B195715E1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6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171450"/>
            <a:ext cx="1946275" cy="554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1450"/>
            <a:ext cx="5686425" cy="554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Howard Herzog / MIT Energy Initiative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A54B-F9F1-4337-88DC-DAE8DB3D1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0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71450"/>
            <a:ext cx="7753350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Howard Herzog / MIT Energy Initiative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04433-726C-45E2-A04F-4D0D8195F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9FB6-4E6E-4A61-9DD4-3A888ECE5B47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5B38-470F-4526-BC96-05B9CBC8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4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B71A-BDC9-44C0-B5AA-856A05E85908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5B38-470F-4526-BC96-05B9CBC8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9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8546-E98E-4613-8DE3-CD1435979C8F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5B38-470F-4526-BC96-05B9CBC8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6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FA64-D3C9-4386-B1C1-2A4306E64264}" type="datetime1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5B38-470F-4526-BC96-05B9CBC8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55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92CE-D369-45AA-89AF-4928E46A7CFD}" type="datetime1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5B38-470F-4526-BC96-05B9CBC8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64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1E0B-4FEE-47D6-AAE5-D6D6F52EE5A8}" type="datetime1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5B38-470F-4526-BC96-05B9CBC8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16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73E-D995-4527-8930-148F7EC39BDA}" type="datetime1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5B38-470F-4526-BC96-05B9CBC8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4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Howard Herzog / MIT Energy Initiative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BBA53-83F8-4605-ABEF-9C820931C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35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0719-97DA-4722-884E-A330122B0251}" type="datetime1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5B38-470F-4526-BC96-05B9CBC8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50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67C0-B894-41D7-82A0-B4379E36F3A2}" type="datetime1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5B38-470F-4526-BC96-05B9CBC8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28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44EE-0DA8-45FC-AD25-A5DA6F052C85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5B38-470F-4526-BC96-05B9CBC8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5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B9F1-7A94-42C4-8CC8-DD007659F923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5B38-470F-4526-BC96-05B9CBC8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Howard Herzog / MIT Energy Initiative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8C427-7B4E-47A4-BC9D-F14493AB7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Howard Herzog / MIT Energy Initiative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97545-8B48-47F1-8C3F-1A07C7844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Howard Herzog / MIT Energy Initiative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1236B-C5A6-4CB8-BFF4-9D0ED8617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6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Howard Herzog / MIT Energy Initiative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E9444-A3D9-4301-B43E-1F64A6A17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4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Howard Herzog / MIT Energy Initiative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D0287-0575-42BA-B2DD-3955440C6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8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Howard Herzog / MIT Energy Initiative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6831A-1A4F-4473-B40B-4C4069138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9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Howard Herzog / MIT Energy Initiative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42372-9523-4919-8C39-02491AA50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3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171450"/>
            <a:ext cx="7753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Howard Herzog / MIT Energy Initiative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AF02991D-49AF-420B-BFBB-285819324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1295400"/>
          <a:ext cx="9144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Picture" r:id="rId15" imgW="5481828" imgH="208026" progId="Word.Picture.8">
                  <p:embed/>
                </p:oleObj>
              </mc:Choice>
              <mc:Fallback>
                <p:oleObj name="Picture" r:id="rId15" imgW="5481828" imgH="208026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4079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D819-ACF8-4667-A76C-7B89DFC45F66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5B38-470F-4526-BC96-05B9CBC8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0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 anchorCtr="1"/>
          <a:lstStyle/>
          <a:p>
            <a:pPr>
              <a:defRPr/>
            </a:pPr>
            <a:r>
              <a:rPr lang="en-US" dirty="0" smtClean="0">
                <a:latin typeface="+mj-lt"/>
              </a:rPr>
              <a:t>Howard Herzog / MIT Energy Initiative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CCS Technology Status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391400" cy="1828800"/>
          </a:xfrm>
        </p:spPr>
        <p:txBody>
          <a:bodyPr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 smtClean="0"/>
              <a:t>CMTC Workshop</a:t>
            </a:r>
          </a:p>
          <a:p>
            <a:pPr>
              <a:defRPr/>
            </a:pPr>
            <a:r>
              <a:rPr lang="en-US" dirty="0" smtClean="0"/>
              <a:t>March 15, 2018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3517612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i="1" dirty="0" smtClean="0">
                <a:solidFill>
                  <a:schemeClr val="tx2"/>
                </a:solidFill>
              </a:rPr>
              <a:t>Strategies to Advance Carbon Capture</a:t>
            </a:r>
            <a:endParaRPr lang="en-US" sz="20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Carbon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800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Post-combustion</a:t>
            </a:r>
          </a:p>
          <a:p>
            <a:r>
              <a:rPr lang="en-US" dirty="0" smtClean="0"/>
              <a:t>SES Innovation</a:t>
            </a:r>
          </a:p>
          <a:p>
            <a:pPr lvl="1"/>
            <a:r>
              <a:rPr lang="en-US" dirty="0" smtClean="0"/>
              <a:t>Prof. Larry Baxter</a:t>
            </a:r>
          </a:p>
          <a:p>
            <a:pPr lvl="1"/>
            <a:r>
              <a:rPr lang="en-US" dirty="0" smtClean="0"/>
              <a:t>Brigham Young Univ.</a:t>
            </a:r>
            <a:endParaRPr lang="en-US" dirty="0"/>
          </a:p>
          <a:p>
            <a:r>
              <a:rPr lang="en-US" dirty="0" smtClean="0"/>
              <a:t>Demonstrated at 1 </a:t>
            </a:r>
            <a:r>
              <a:rPr lang="en-US" dirty="0" err="1" smtClean="0"/>
              <a:t>tpd</a:t>
            </a:r>
            <a:r>
              <a:rPr lang="en-US" dirty="0" smtClean="0"/>
              <a:t> at coal plants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No steam required (plug and play)</a:t>
            </a:r>
          </a:p>
          <a:p>
            <a:pPr lvl="1"/>
            <a:r>
              <a:rPr lang="en-US" dirty="0" smtClean="0"/>
              <a:t>Multipollutant capture</a:t>
            </a:r>
          </a:p>
          <a:p>
            <a:pPr lvl="1"/>
            <a:r>
              <a:rPr lang="en-US" dirty="0" smtClean="0"/>
              <a:t>Energy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Howard Herzog / MIT Energy Initiative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590800"/>
            <a:ext cx="3939209" cy="254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Howard Herzog / MIT Energy Initiative</a:t>
            </a: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Geologic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Howard Herzog / MIT Energy Initiative</a:t>
            </a:r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Geologic Storage Status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 smtClean="0"/>
              <a:t>Commercial Analogues</a:t>
            </a:r>
          </a:p>
          <a:p>
            <a:pPr lvl="1">
              <a:defRPr/>
            </a:pPr>
            <a:r>
              <a:rPr lang="en-US" sz="2400" dirty="0" smtClean="0"/>
              <a:t>Enhanced Oil Recovery (EOR) – since 1972</a:t>
            </a:r>
          </a:p>
          <a:p>
            <a:pPr lvl="1">
              <a:defRPr/>
            </a:pPr>
            <a:r>
              <a:rPr lang="en-US" sz="2400" dirty="0" smtClean="0"/>
              <a:t>Acid Gas Injection – since 1989</a:t>
            </a:r>
          </a:p>
          <a:p>
            <a:pPr lvl="1">
              <a:defRPr/>
            </a:pPr>
            <a:r>
              <a:rPr lang="en-US" sz="2400" dirty="0" smtClean="0"/>
              <a:t>Natural Gas Storage – since 1915</a:t>
            </a:r>
          </a:p>
          <a:p>
            <a:pPr>
              <a:defRPr/>
            </a:pPr>
            <a:r>
              <a:rPr lang="en-US" sz="2800" dirty="0" smtClean="0"/>
              <a:t>Commercial Operations: 6 projects at megaton/</a:t>
            </a:r>
            <a:r>
              <a:rPr lang="en-US" sz="2800" dirty="0" err="1" smtClean="0"/>
              <a:t>yr</a:t>
            </a:r>
            <a:r>
              <a:rPr lang="en-US" sz="2800" dirty="0" smtClean="0"/>
              <a:t> scale </a:t>
            </a:r>
          </a:p>
          <a:p>
            <a:pPr>
              <a:defRPr/>
            </a:pPr>
            <a:r>
              <a:rPr lang="en-US" sz="2800" dirty="0" smtClean="0"/>
              <a:t>Subsurface Uncertainty</a:t>
            </a:r>
          </a:p>
          <a:p>
            <a:pPr lvl="1">
              <a:defRPr/>
            </a:pPr>
            <a:r>
              <a:rPr lang="en-US" sz="2400" dirty="0" smtClean="0"/>
              <a:t>Capacity</a:t>
            </a:r>
          </a:p>
          <a:p>
            <a:pPr lvl="1">
              <a:defRPr/>
            </a:pPr>
            <a:r>
              <a:rPr lang="en-US" sz="2400" dirty="0" smtClean="0"/>
              <a:t>Long-term Integrity</a:t>
            </a:r>
          </a:p>
          <a:p>
            <a:pPr lvl="1">
              <a:defRPr/>
            </a:pPr>
            <a:r>
              <a:rPr lang="en-US" sz="2400" dirty="0" smtClean="0"/>
              <a:t>Induced </a:t>
            </a:r>
            <a:r>
              <a:rPr lang="en-US" sz="2400" dirty="0" err="1" smtClean="0"/>
              <a:t>Siesmicity</a:t>
            </a:r>
            <a:endParaRPr lang="en-US" sz="2400" dirty="0" smtClean="0"/>
          </a:p>
          <a:p>
            <a:pPr>
              <a:defRPr/>
            </a:pPr>
            <a:r>
              <a:rPr lang="en-US" sz="2800" dirty="0" smtClean="0"/>
              <a:t>Other Issues</a:t>
            </a:r>
          </a:p>
          <a:p>
            <a:pPr lvl="1">
              <a:defRPr/>
            </a:pPr>
            <a:r>
              <a:rPr lang="en-US" sz="2400" dirty="0" smtClean="0"/>
              <a:t>Regulatory Framework</a:t>
            </a:r>
          </a:p>
          <a:p>
            <a:pPr lvl="1">
              <a:defRPr/>
            </a:pPr>
            <a:r>
              <a:rPr lang="en-US" sz="2400" dirty="0" smtClean="0"/>
              <a:t>Long-term Liability</a:t>
            </a:r>
          </a:p>
          <a:p>
            <a:pPr lvl="1">
              <a:defRPr/>
            </a:pPr>
            <a:r>
              <a:rPr lang="en-US" sz="2400" dirty="0" smtClean="0"/>
              <a:t>Public Acceptance</a:t>
            </a:r>
          </a:p>
          <a:p>
            <a:pPr>
              <a:defRPr/>
            </a:pPr>
            <a:r>
              <a:rPr lang="en-US" sz="2800" dirty="0" smtClean="0"/>
              <a:t>Passive vs. Engineered Systems </a:t>
            </a:r>
          </a:p>
        </p:txBody>
      </p:sp>
    </p:spTree>
    <p:extLst>
      <p:ext uri="{BB962C8B-B14F-4D97-AF65-F5344CB8AC3E}">
        <p14:creationId xmlns:p14="http://schemas.microsoft.com/office/powerpoint/2010/main" val="30700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Howard Herzog / MIT Energy Initiative</a:t>
            </a: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Howard Herzog / MIT Energy Initiative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963370"/>
              </p:ext>
            </p:extLst>
          </p:nvPr>
        </p:nvGraphicFramePr>
        <p:xfrm>
          <a:off x="685800" y="1600200"/>
          <a:ext cx="77724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73267436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19824899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71223973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2543206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14711613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Use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Market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Size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Permanence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Life-Cycle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Energy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Comments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909217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Stepping Stone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167224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Mineralization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Theory: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Reality: 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Opportunities in Cement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87624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Chemicals, etc.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Niche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Applications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999563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Fuels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Costly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68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6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Negative Emissions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Howard Herzog / MIT Energy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Removal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BECCS:</a:t>
            </a:r>
            <a:r>
              <a:rPr lang="en-US" dirty="0" smtClean="0"/>
              <a:t>  Bioenergy </a:t>
            </a:r>
            <a:r>
              <a:rPr lang="en-US" dirty="0"/>
              <a:t>with carbon capture and </a:t>
            </a:r>
            <a:r>
              <a:rPr lang="en-US" dirty="0" smtClean="0"/>
              <a:t>storage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DAC:</a:t>
            </a:r>
            <a:r>
              <a:rPr lang="en-US" dirty="0" smtClean="0"/>
              <a:t>  Direct </a:t>
            </a:r>
            <a:r>
              <a:rPr lang="en-US" dirty="0"/>
              <a:t>air capture of CO</a:t>
            </a:r>
            <a:r>
              <a:rPr lang="en-US" baseline="-25000" dirty="0"/>
              <a:t>2</a:t>
            </a:r>
            <a:r>
              <a:rPr lang="en-US" dirty="0"/>
              <a:t> from ambient air by engineered chemical </a:t>
            </a:r>
            <a:r>
              <a:rPr lang="en-US" dirty="0" smtClean="0"/>
              <a:t>reactions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EW:</a:t>
            </a:r>
            <a:r>
              <a:rPr lang="en-US" dirty="0" smtClean="0"/>
              <a:t>  Enhanced </a:t>
            </a:r>
            <a:r>
              <a:rPr lang="en-US" dirty="0"/>
              <a:t>weathering of </a:t>
            </a:r>
            <a:r>
              <a:rPr lang="en-US" dirty="0" smtClean="0"/>
              <a:t>minerals, </a:t>
            </a:r>
            <a:r>
              <a:rPr lang="en-US" dirty="0"/>
              <a:t>where natural weathering to remove CO</a:t>
            </a:r>
            <a:r>
              <a:rPr lang="en-US" baseline="-25000" dirty="0"/>
              <a:t>2</a:t>
            </a:r>
            <a:r>
              <a:rPr lang="en-US" dirty="0"/>
              <a:t> from the atmosphere is accelerated and the products stored in soils, or buried in land or deep </a:t>
            </a:r>
            <a:r>
              <a:rPr lang="en-US" dirty="0" smtClean="0"/>
              <a:t>ocean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AR: </a:t>
            </a:r>
            <a:r>
              <a:rPr lang="en-US" dirty="0" smtClean="0"/>
              <a:t> Afforestation </a:t>
            </a:r>
            <a:r>
              <a:rPr lang="en-US" dirty="0"/>
              <a:t>and reforestation </a:t>
            </a:r>
            <a:r>
              <a:rPr lang="en-US" dirty="0" smtClean="0"/>
              <a:t>to </a:t>
            </a:r>
            <a:r>
              <a:rPr lang="en-US" dirty="0"/>
              <a:t>fix atmospheric carbon in biomass and </a:t>
            </a:r>
            <a:r>
              <a:rPr lang="en-US" dirty="0" smtClean="0"/>
              <a:t>soils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Ocean:</a:t>
            </a:r>
            <a:r>
              <a:rPr lang="en-US" dirty="0" smtClean="0"/>
              <a:t>  Manipulation </a:t>
            </a:r>
            <a:r>
              <a:rPr lang="en-US" dirty="0"/>
              <a:t>of carbon uptake by </a:t>
            </a:r>
            <a:r>
              <a:rPr lang="en-US" dirty="0" smtClean="0"/>
              <a:t>the </a:t>
            </a:r>
            <a:r>
              <a:rPr lang="en-US" dirty="0"/>
              <a:t>ocean, either biologically (that is, by fertilizing nutrient-limited </a:t>
            </a:r>
            <a:r>
              <a:rPr lang="en-US" dirty="0" smtClean="0"/>
              <a:t>areas) </a:t>
            </a:r>
            <a:r>
              <a:rPr lang="en-US" dirty="0"/>
              <a:t>or chemically (that is, by enhancing </a:t>
            </a:r>
            <a:r>
              <a:rPr lang="en-US" dirty="0" smtClean="0"/>
              <a:t>alkalinity)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Agriculture:  </a:t>
            </a:r>
            <a:r>
              <a:rPr lang="en-US" dirty="0" smtClean="0"/>
              <a:t>Altered </a:t>
            </a:r>
            <a:r>
              <a:rPr lang="en-US" dirty="0"/>
              <a:t>agricultural practices, such as increased carbon storage in </a:t>
            </a:r>
            <a:r>
              <a:rPr lang="en-US" dirty="0" smtClean="0"/>
              <a:t>soils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Biochar:</a:t>
            </a:r>
            <a:r>
              <a:rPr lang="en-US" dirty="0" smtClean="0"/>
              <a:t>  Converting </a:t>
            </a:r>
            <a:r>
              <a:rPr lang="en-US" dirty="0"/>
              <a:t>biomass to recalcitrant biochar, for use as a soil </a:t>
            </a:r>
            <a:r>
              <a:rPr lang="en-US" dirty="0" smtClean="0"/>
              <a:t>amendment.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Howard Herzog / MIT Energy Initiative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91200"/>
            <a:ext cx="91440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From Smith, et al., “Biophysical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and economic limits to negative CO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2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emissions”, 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Nature Climate Change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6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J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anuary (2016).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" y="1905000"/>
            <a:ext cx="7772400" cy="838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BECCS</a:t>
            </a:r>
          </a:p>
          <a:p>
            <a:pPr lvl="1"/>
            <a:r>
              <a:rPr lang="en-US" dirty="0" smtClean="0"/>
              <a:t>Require carbon prices ~$100/tCO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Avoids paying the carbon price</a:t>
            </a:r>
          </a:p>
          <a:p>
            <a:pPr lvl="2"/>
            <a:r>
              <a:rPr lang="en-US" dirty="0" smtClean="0"/>
              <a:t>Receives carbon credits for negative emissions</a:t>
            </a:r>
          </a:p>
          <a:p>
            <a:pPr lvl="1"/>
            <a:r>
              <a:rPr lang="en-US" dirty="0" smtClean="0"/>
              <a:t>Major barrier – finding carbon neutral biomass</a:t>
            </a:r>
          </a:p>
          <a:p>
            <a:r>
              <a:rPr lang="en-US" dirty="0" smtClean="0"/>
              <a:t>DAC</a:t>
            </a:r>
          </a:p>
          <a:p>
            <a:pPr lvl="1"/>
            <a:r>
              <a:rPr lang="en-US" dirty="0" smtClean="0"/>
              <a:t>Require carbon prices ~$1000/tCO</a:t>
            </a:r>
            <a:r>
              <a:rPr lang="en-US" baseline="-25000" dirty="0" smtClean="0"/>
              <a:t>2</a:t>
            </a:r>
            <a:r>
              <a:rPr lang="en-US" dirty="0" smtClean="0"/>
              <a:t> or carbon-free power that is too cheap to meter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Howard Herzog / MIT Energy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Negative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Lower atmospheric CO</a:t>
            </a:r>
            <a:r>
              <a:rPr lang="en-US" baseline="-25000" dirty="0" smtClean="0"/>
              <a:t>2</a:t>
            </a:r>
            <a:r>
              <a:rPr lang="en-US" dirty="0" smtClean="0"/>
              <a:t> levels</a:t>
            </a:r>
          </a:p>
          <a:p>
            <a:pPr lvl="1"/>
            <a:r>
              <a:rPr lang="en-US" dirty="0" smtClean="0"/>
              <a:t>Purpose:  Meet an [arbitrary] stabilization target</a:t>
            </a:r>
          </a:p>
          <a:p>
            <a:pPr lvl="1"/>
            <a:r>
              <a:rPr lang="en-US" dirty="0" smtClean="0"/>
              <a:t>Scale: 10s Gt CO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Cost:  &gt; &gt; today’s mitigation costs</a:t>
            </a:r>
          </a:p>
          <a:p>
            <a:r>
              <a:rPr lang="en-US" dirty="0" smtClean="0"/>
              <a:t>Offsets</a:t>
            </a:r>
          </a:p>
          <a:p>
            <a:pPr lvl="1"/>
            <a:r>
              <a:rPr lang="en-US" dirty="0" smtClean="0"/>
              <a:t>Purpose:  Offset emissions that are very expensive to mitigate</a:t>
            </a:r>
          </a:p>
          <a:p>
            <a:pPr lvl="1"/>
            <a:r>
              <a:rPr lang="en-US" dirty="0" smtClean="0"/>
              <a:t>Scale</a:t>
            </a:r>
            <a:r>
              <a:rPr lang="en-US" dirty="0"/>
              <a:t>:  </a:t>
            </a:r>
            <a:r>
              <a:rPr lang="en-US" dirty="0" err="1" smtClean="0"/>
              <a:t>Gts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Cost: &lt; marginal mitigation cost at any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Howard Herzog / MIT Energy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Howard Herzog / MIT Energy Initiative</a:t>
            </a: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Howard Herzog / MIT Energy Initiative</a:t>
            </a: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Classifying CO</a:t>
            </a:r>
            <a:r>
              <a:rPr lang="en-US" baseline="-25000" dirty="0" smtClean="0"/>
              <a:t>2</a:t>
            </a:r>
            <a:r>
              <a:rPr lang="en-US" dirty="0" smtClean="0"/>
              <a:t> Sources</a:t>
            </a:r>
            <a:endParaRPr lang="en-US" dirty="0"/>
          </a:p>
        </p:txBody>
      </p:sp>
      <p:graphicFrame>
        <p:nvGraphicFramePr>
          <p:cNvPr id="226379" name="Group 75"/>
          <p:cNvGraphicFramePr>
            <a:graphicFrameLocks noGrp="1"/>
          </p:cNvGraphicFramePr>
          <p:nvPr>
            <p:ph type="tbl" idx="1"/>
          </p:nvPr>
        </p:nvGraphicFramePr>
        <p:xfrm>
          <a:off x="457200" y="1524000"/>
          <a:ext cx="8153399" cy="4857749"/>
        </p:xfrm>
        <a:graphic>
          <a:graphicData uri="http://schemas.openxmlformats.org/drawingml/2006/table">
            <a:tbl>
              <a:tblPr/>
              <a:tblGrid>
                <a:gridCol w="27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9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74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Category</a:t>
                      </a:r>
                    </a:p>
                  </a:txBody>
                  <a:tcPr marL="92075" marR="92075" marT="46035" marB="460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% CO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vol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2075" marR="92075" marT="46035" marB="460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Example</a:t>
                      </a:r>
                    </a:p>
                  </a:txBody>
                  <a:tcPr marL="92075" marR="92075" marT="46035" marB="460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High Pressure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varies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Gas Wells (e.g.,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Sleipner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Synthesis Gas (e.g., IGCC)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High Purity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90-100%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Ethanol Plants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Oxy-Combustion Exhaust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5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Dilute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10-20%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Coal-Fired Power Plants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Cement Plants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Cracker Exhaust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Very Dilute</a:t>
                      </a:r>
                      <a:endParaRPr kumimoji="0" lang="en-US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3-7%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Natural Gas Boilers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Gas Turbines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Extremely Dilute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0.04 – 1%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Ambient Air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Submarines/ Space Craft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0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Global Results to 2100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25B38-470F-4526-BC96-05B9CBC8E5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3939042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9" y="3796756"/>
            <a:ext cx="3922180" cy="248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50" y="3796756"/>
            <a:ext cx="3876992" cy="245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9" y="1219200"/>
            <a:ext cx="4075971" cy="257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8382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6721" y="6282398"/>
            <a:ext cx="215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Cheaper Renewables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254" y="6276975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Cheap Nuclear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0750" y="766557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Cheap CCS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4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54" y="96716"/>
            <a:ext cx="8229600" cy="868362"/>
          </a:xfrm>
        </p:spPr>
        <p:txBody>
          <a:bodyPr/>
          <a:lstStyle/>
          <a:p>
            <a:r>
              <a:rPr lang="en-US" dirty="0" smtClean="0"/>
              <a:t>Major Regional Results to 2100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25B38-470F-4526-BC96-05B9CBC8E5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838200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0750" y="76655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178597" cy="264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35889"/>
            <a:ext cx="441828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0" y="3810000"/>
            <a:ext cx="4068000" cy="257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657600"/>
            <a:ext cx="4414837" cy="279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80750" y="627697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254" y="627697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China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6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Carbon Dioxide Capture and Storage (CCS) is technically viable today and has significant scope for improvement. </a:t>
            </a:r>
            <a:endParaRPr lang="en-US" dirty="0" smtClean="0"/>
          </a:p>
          <a:p>
            <a:r>
              <a:rPr lang="en-US" dirty="0" smtClean="0"/>
              <a:t>While there is room to improve costs, it will always be cheaper to emit CO</a:t>
            </a:r>
            <a:r>
              <a:rPr lang="en-US" baseline="-25000" dirty="0" smtClean="0"/>
              <a:t>2</a:t>
            </a:r>
            <a:r>
              <a:rPr lang="en-US" dirty="0" smtClean="0"/>
              <a:t> to atmosphere than capture.  Therefore, policy is </a:t>
            </a:r>
            <a:r>
              <a:rPr lang="en-US" dirty="0"/>
              <a:t>required to make CCS economically viable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low carbon energy system will have significant differences from today’s energy systems.  We need to develop innovative CCS technology that fits with tomorrow’s systems.</a:t>
            </a:r>
          </a:p>
          <a:p>
            <a:r>
              <a:rPr lang="en-US" dirty="0" smtClean="0"/>
              <a:t>Utilization and negative emissions are hot topics in CCS today.  We may need to pump the brakes a bit.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Howard Herzog / MIT Energy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lr>
                <a:srgbClr val="FFFF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buClr>
                <a:srgbClr val="FFFF00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lr>
                <a:srgbClr val="FFFF00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</a:pPr>
            <a:r>
              <a:rPr lang="en-US" altLang="en-US" sz="1200" smtClean="0"/>
              <a:t>Howard Herzog / MIT Energy Initiative</a:t>
            </a:r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Contact Information</a:t>
            </a:r>
          </a:p>
        </p:txBody>
      </p:sp>
      <p:pic>
        <p:nvPicPr>
          <p:cNvPr id="1382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97075"/>
            <a:ext cx="25908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7"/>
          <p:cNvSpPr>
            <a:spLocks noChangeArrowheads="1"/>
          </p:cNvSpPr>
          <p:nvPr/>
        </p:nvSpPr>
        <p:spPr bwMode="auto">
          <a:xfrm>
            <a:off x="3962400" y="1874838"/>
            <a:ext cx="43434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lr>
                <a:srgbClr val="FFFF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buClr>
                <a:srgbClr val="FFFF00"/>
              </a:buClr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lr>
                <a:srgbClr val="FFFF00"/>
              </a:buCl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bg1"/>
              </a:buClr>
              <a:buFontTx/>
              <a:buNone/>
            </a:pPr>
            <a:r>
              <a:rPr lang="en-US" altLang="en-US" sz="2400">
                <a:effectLst/>
                <a:latin typeface="Tahoma" pitchFamily="34" charset="0"/>
              </a:rPr>
              <a:t>Howard Herzog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en-US" altLang="en-US" sz="2400">
                <a:effectLst/>
                <a:latin typeface="Tahoma" pitchFamily="34" charset="0"/>
              </a:rPr>
              <a:t>Senior Research Engineer</a:t>
            </a:r>
          </a:p>
          <a:p>
            <a:pPr>
              <a:buClr>
                <a:schemeClr val="bg1"/>
              </a:buClr>
              <a:buFontTx/>
              <a:buNone/>
            </a:pPr>
            <a:endParaRPr lang="en-US" altLang="en-US" sz="1200">
              <a:effectLst/>
              <a:latin typeface="Tahoma" pitchFamily="34" charset="0"/>
            </a:endParaRPr>
          </a:p>
          <a:p>
            <a:pPr>
              <a:buClr>
                <a:schemeClr val="bg1"/>
              </a:buClr>
              <a:buFontTx/>
              <a:buNone/>
            </a:pPr>
            <a:r>
              <a:rPr lang="en-US" altLang="en-US" sz="1800">
                <a:effectLst/>
                <a:latin typeface="Tahoma" pitchFamily="34" charset="0"/>
              </a:rPr>
              <a:t>Massachusetts Institute of Technology (MIT) 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en-US" altLang="en-US" sz="1800">
                <a:effectLst/>
                <a:latin typeface="Tahoma" pitchFamily="34" charset="0"/>
              </a:rPr>
              <a:t>Energy Initiative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en-US" altLang="en-US" sz="1800">
                <a:effectLst/>
                <a:latin typeface="Tahoma" pitchFamily="34" charset="0"/>
              </a:rPr>
              <a:t>Room E19-370L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en-US" altLang="en-US" sz="1800">
                <a:effectLst/>
                <a:latin typeface="Tahoma" pitchFamily="34" charset="0"/>
              </a:rPr>
              <a:t>Cambridge, MA  02139</a:t>
            </a:r>
          </a:p>
          <a:p>
            <a:pPr>
              <a:buClr>
                <a:schemeClr val="bg1"/>
              </a:buClr>
              <a:buFontTx/>
              <a:buNone/>
            </a:pPr>
            <a:endParaRPr lang="en-US" altLang="en-US" sz="1800">
              <a:effectLst/>
              <a:latin typeface="Tahoma" pitchFamily="34" charset="0"/>
            </a:endParaRPr>
          </a:p>
          <a:p>
            <a:pPr>
              <a:buClr>
                <a:schemeClr val="bg1"/>
              </a:buClr>
              <a:buFontTx/>
              <a:buNone/>
            </a:pPr>
            <a:r>
              <a:rPr lang="en-US" altLang="en-US" sz="1800">
                <a:effectLst/>
                <a:latin typeface="Tahoma" pitchFamily="34" charset="0"/>
              </a:rPr>
              <a:t>Phone:  617-253-0688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en-US" altLang="en-US" sz="1800">
                <a:effectLst/>
                <a:latin typeface="Tahoma" pitchFamily="34" charset="0"/>
              </a:rPr>
              <a:t>E-mail:  hjherzog@mit.edu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en-US" altLang="en-US" sz="1800">
                <a:effectLst/>
                <a:latin typeface="Tahoma" pitchFamily="34" charset="0"/>
              </a:rPr>
              <a:t>Web Site:  sequestration.mit.edu</a:t>
            </a:r>
          </a:p>
        </p:txBody>
      </p:sp>
    </p:spTree>
    <p:extLst>
      <p:ext uri="{BB962C8B-B14F-4D97-AF65-F5344CB8AC3E}">
        <p14:creationId xmlns:p14="http://schemas.microsoft.com/office/powerpoint/2010/main" val="15507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Howard Herzog / MIT Energy Initiative</a:t>
            </a: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Capture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Pros/Cons for Amines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Commercially proven</a:t>
            </a:r>
          </a:p>
          <a:p>
            <a:pPr lvl="1"/>
            <a:r>
              <a:rPr lang="en-US" dirty="0" smtClean="0"/>
              <a:t>Closing gap with minimum work</a:t>
            </a:r>
          </a:p>
          <a:p>
            <a:pPr lvl="1"/>
            <a:r>
              <a:rPr lang="en-US" dirty="0" smtClean="0"/>
              <a:t>Scales well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Temperamental about impurities</a:t>
            </a:r>
          </a:p>
          <a:p>
            <a:pPr lvl="1"/>
            <a:r>
              <a:rPr lang="en-US" dirty="0" smtClean="0"/>
              <a:t>Requires steam (not plug and play)</a:t>
            </a:r>
          </a:p>
          <a:p>
            <a:pPr lvl="1"/>
            <a:r>
              <a:rPr lang="en-US" dirty="0" smtClean="0"/>
              <a:t>Limits flexibility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Howard Herzog / MIT Energy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Reseach</a:t>
            </a:r>
            <a:r>
              <a:rPr lang="en-US" dirty="0" smtClean="0"/>
              <a:t>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focus to date has been to reduce the energy penalty</a:t>
            </a:r>
          </a:p>
          <a:p>
            <a:r>
              <a:rPr lang="en-US" dirty="0" smtClean="0"/>
              <a:t>The following are becoming increasingly important:</a:t>
            </a:r>
          </a:p>
          <a:p>
            <a:pPr lvl="1"/>
            <a:r>
              <a:rPr lang="en-US" dirty="0" smtClean="0"/>
              <a:t>Flexibility</a:t>
            </a:r>
            <a:endParaRPr lang="en-US" dirty="0"/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Low capital </a:t>
            </a:r>
            <a:r>
              <a:rPr lang="en-US" dirty="0" smtClean="0"/>
              <a:t>costs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Howard Herzog / MIT Energy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Lowering capacity factors for base load – disadvantages high capital cost systems</a:t>
            </a:r>
          </a:p>
          <a:p>
            <a:pPr lvl="1"/>
            <a:r>
              <a:rPr lang="en-US" dirty="0" smtClean="0"/>
              <a:t>Premium for flexibility</a:t>
            </a:r>
          </a:p>
          <a:p>
            <a:pPr lvl="2"/>
            <a:r>
              <a:rPr lang="en-US" dirty="0" smtClean="0"/>
              <a:t>Load following</a:t>
            </a:r>
          </a:p>
          <a:p>
            <a:pPr lvl="2"/>
            <a:r>
              <a:rPr lang="en-US" dirty="0" smtClean="0"/>
              <a:t>Turndown</a:t>
            </a:r>
          </a:p>
          <a:p>
            <a:pPr lvl="2"/>
            <a:r>
              <a:rPr lang="en-US" dirty="0" smtClean="0"/>
              <a:t>Storage</a:t>
            </a:r>
          </a:p>
          <a:p>
            <a:r>
              <a:rPr lang="en-US" dirty="0" smtClean="0"/>
              <a:t>Industrial</a:t>
            </a:r>
            <a:endParaRPr lang="en-US" dirty="0"/>
          </a:p>
          <a:p>
            <a:pPr lvl="1"/>
            <a:r>
              <a:rPr lang="en-US" dirty="0" smtClean="0"/>
              <a:t>Lack of steam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Howard Herzog / MIT Energy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Capture Process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Post-combustion Capture</a:t>
            </a:r>
          </a:p>
          <a:p>
            <a:pPr lvl="1"/>
            <a:r>
              <a:rPr lang="en-US" dirty="0" smtClean="0"/>
              <a:t>Adsorption</a:t>
            </a:r>
          </a:p>
          <a:p>
            <a:pPr lvl="1"/>
            <a:r>
              <a:rPr lang="en-US" dirty="0" smtClean="0"/>
              <a:t>Membranes</a:t>
            </a:r>
          </a:p>
          <a:p>
            <a:pPr lvl="1"/>
            <a:r>
              <a:rPr lang="en-US" dirty="0" smtClean="0"/>
              <a:t>Cryogenics</a:t>
            </a:r>
          </a:p>
          <a:p>
            <a:pPr lvl="1"/>
            <a:r>
              <a:rPr lang="en-US" dirty="0" smtClean="0"/>
              <a:t>Fuel Cells</a:t>
            </a:r>
          </a:p>
          <a:p>
            <a:r>
              <a:rPr lang="en-US" dirty="0" smtClean="0"/>
              <a:t>New Power Cycles</a:t>
            </a:r>
          </a:p>
          <a:p>
            <a:pPr lvl="1"/>
            <a:r>
              <a:rPr lang="en-US" dirty="0" smtClean="0"/>
              <a:t>Gasification </a:t>
            </a:r>
            <a:r>
              <a:rPr lang="en-US" dirty="0"/>
              <a:t>with pre-combustion</a:t>
            </a:r>
          </a:p>
          <a:p>
            <a:pPr lvl="1"/>
            <a:r>
              <a:rPr lang="en-US" dirty="0" smtClean="0"/>
              <a:t>Oxy-combustion</a:t>
            </a:r>
          </a:p>
          <a:p>
            <a:pPr lvl="1"/>
            <a:r>
              <a:rPr lang="en-US" dirty="0" smtClean="0"/>
              <a:t>Chemical looping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Howard Herzog / MIT Energy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 one point, anointed the future of clean coal and CCS</a:t>
            </a:r>
          </a:p>
          <a:p>
            <a:pPr lvl="1"/>
            <a:r>
              <a:rPr lang="en-US" dirty="0" smtClean="0"/>
              <a:t>High efficiencies</a:t>
            </a:r>
          </a:p>
          <a:p>
            <a:pPr lvl="1"/>
            <a:r>
              <a:rPr lang="en-US" dirty="0" smtClean="0"/>
              <a:t>Criteria pollutant clean-up</a:t>
            </a:r>
          </a:p>
          <a:p>
            <a:pPr lvl="1"/>
            <a:r>
              <a:rPr lang="en-US" dirty="0" smtClean="0"/>
              <a:t>CCS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High capital costs</a:t>
            </a:r>
          </a:p>
          <a:p>
            <a:r>
              <a:rPr lang="en-US" dirty="0" smtClean="0"/>
              <a:t>Biomass Integrated Gasification (BIG)</a:t>
            </a:r>
          </a:p>
          <a:p>
            <a:pPr lvl="1"/>
            <a:r>
              <a:rPr lang="en-US" dirty="0" smtClean="0"/>
              <a:t>Still prominent in literature</a:t>
            </a:r>
          </a:p>
          <a:p>
            <a:pPr lvl="1"/>
            <a:r>
              <a:rPr lang="en-US" dirty="0" smtClean="0"/>
              <a:t>Tougher than IGCC with coal</a:t>
            </a:r>
          </a:p>
          <a:p>
            <a:pPr lvl="2"/>
            <a:r>
              <a:rPr lang="en-US" dirty="0" smtClean="0"/>
              <a:t>Feeding biomass</a:t>
            </a:r>
          </a:p>
          <a:p>
            <a:pPr lvl="2"/>
            <a:r>
              <a:rPr lang="en-US" dirty="0" smtClean="0"/>
              <a:t>Moisture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Howard Herzog / MIT Energy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Allam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1600200"/>
            <a:ext cx="8801099" cy="1905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Net Power, </a:t>
            </a:r>
            <a:r>
              <a:rPr lang="en-US" sz="2400" dirty="0" smtClean="0"/>
              <a:t>CB&amp;I, </a:t>
            </a:r>
            <a:r>
              <a:rPr lang="en-US" sz="2400" dirty="0"/>
              <a:t>Exelon, Toshiba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50 </a:t>
            </a:r>
            <a:r>
              <a:rPr lang="en-US" sz="2400" dirty="0" err="1"/>
              <a:t>MW</a:t>
            </a:r>
            <a:r>
              <a:rPr lang="en-US" sz="2400" baseline="-25000" dirty="0" err="1"/>
              <a:t>th</a:t>
            </a:r>
            <a:r>
              <a:rPr lang="en-US" sz="2400" dirty="0"/>
              <a:t> prototype under construction near Houston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Broke ground March </a:t>
            </a:r>
            <a:r>
              <a:rPr lang="en-US" sz="2000" dirty="0"/>
              <a:t>9th, </a:t>
            </a:r>
            <a:r>
              <a:rPr lang="en-US" sz="2000" dirty="0" smtClean="0"/>
              <a:t>2016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Turbine inlet: 300 bar, Turbine outlet: 30 bar, ~97% recycle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Howard Herzog / MIT Energy Initiative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" y="3429000"/>
            <a:ext cx="88011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jh_june01">
  <a:themeElements>
    <a:clrScheme name="">
      <a:dk1>
        <a:srgbClr val="000000"/>
      </a:dk1>
      <a:lt1>
        <a:srgbClr val="FFFFFF"/>
      </a:lt1>
      <a:dk2>
        <a:srgbClr val="008000"/>
      </a:dk2>
      <a:lt2>
        <a:srgbClr val="FFFF00"/>
      </a:lt2>
      <a:accent1>
        <a:srgbClr val="FFFF00"/>
      </a:accent1>
      <a:accent2>
        <a:srgbClr val="996633"/>
      </a:accent2>
      <a:accent3>
        <a:srgbClr val="AAC0AA"/>
      </a:accent3>
      <a:accent4>
        <a:srgbClr val="DADADA"/>
      </a:accent4>
      <a:accent5>
        <a:srgbClr val="FFFFAA"/>
      </a:accent5>
      <a:accent6>
        <a:srgbClr val="8A5C2D"/>
      </a:accent6>
      <a:hlink>
        <a:srgbClr val="CC9900"/>
      </a:hlink>
      <a:folHlink>
        <a:srgbClr val="FF6699"/>
      </a:folHlink>
    </a:clrScheme>
    <a:fontScheme name="hjh_june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lnDef>
  </a:objectDefaults>
  <a:extraClrSchemeLst>
    <a:extraClrScheme>
      <a:clrScheme name="hjh_june01 1">
        <a:dk1>
          <a:srgbClr val="000000"/>
        </a:dk1>
        <a:lt1>
          <a:srgbClr val="FFFFFF"/>
        </a:lt1>
        <a:dk2>
          <a:srgbClr val="CC0000"/>
        </a:dk2>
        <a:lt2>
          <a:srgbClr val="FFFFFF"/>
        </a:lt2>
        <a:accent1>
          <a:srgbClr val="FF0033"/>
        </a:accent1>
        <a:accent2>
          <a:srgbClr val="996633"/>
        </a:accent2>
        <a:accent3>
          <a:srgbClr val="E2AAAA"/>
        </a:accent3>
        <a:accent4>
          <a:srgbClr val="DADADA"/>
        </a:accent4>
        <a:accent5>
          <a:srgbClr val="FFAAAD"/>
        </a:accent5>
        <a:accent6>
          <a:srgbClr val="8A5C2D"/>
        </a:accent6>
        <a:hlink>
          <a:srgbClr val="CC9900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jh_june01 2">
        <a:dk1>
          <a:srgbClr val="000000"/>
        </a:dk1>
        <a:lt1>
          <a:srgbClr val="FFFFFF"/>
        </a:lt1>
        <a:dk2>
          <a:srgbClr val="0000FF"/>
        </a:dk2>
        <a:lt2>
          <a:srgbClr val="FFFFFF"/>
        </a:lt2>
        <a:accent1>
          <a:srgbClr val="FF00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E70000"/>
        </a:accent6>
        <a:hlink>
          <a:srgbClr val="00FF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jh_june01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DDDDD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97979"/>
        </a:accent6>
        <a:hlink>
          <a:srgbClr val="39393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Office2000\Templates\Presentation Designs\hjh_june01.pot</Template>
  <TotalTime>6095</TotalTime>
  <Words>925</Words>
  <Application>Microsoft Office PowerPoint</Application>
  <PresentationFormat>On-screen Show (4:3)</PresentationFormat>
  <Paragraphs>218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Wingdings</vt:lpstr>
      <vt:lpstr>hjh_june01</vt:lpstr>
      <vt:lpstr>Office Theme</vt:lpstr>
      <vt:lpstr>Picture</vt:lpstr>
      <vt:lpstr>CCS Technology Status</vt:lpstr>
      <vt:lpstr>Classifying CO2 Sources</vt:lpstr>
      <vt:lpstr>Capture Technology</vt:lpstr>
      <vt:lpstr>Pros/Cons for Amines</vt:lpstr>
      <vt:lpstr>Reseach Focus</vt:lpstr>
      <vt:lpstr>Market Challenges</vt:lpstr>
      <vt:lpstr>New Capture Process Pathways</vt:lpstr>
      <vt:lpstr>Gasification</vt:lpstr>
      <vt:lpstr>Allam Cycle</vt:lpstr>
      <vt:lpstr>Cryogenic Carbon Capture</vt:lpstr>
      <vt:lpstr>Geologic Storage</vt:lpstr>
      <vt:lpstr>Geologic Storage Status</vt:lpstr>
      <vt:lpstr>Utilization</vt:lpstr>
      <vt:lpstr>Utilization</vt:lpstr>
      <vt:lpstr>Negative Emissions</vt:lpstr>
      <vt:lpstr>CO2 Removal Options</vt:lpstr>
      <vt:lpstr>Negative Emissions</vt:lpstr>
      <vt:lpstr>Role of Negative Emissions</vt:lpstr>
      <vt:lpstr>Scenarios</vt:lpstr>
      <vt:lpstr>Global Results to 2100</vt:lpstr>
      <vt:lpstr>Major Regional Results to 2100</vt:lpstr>
      <vt:lpstr>Closing Thoughts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de Figueiredo</dc:creator>
  <cp:lastModifiedBy>Sean Liu</cp:lastModifiedBy>
  <cp:revision>428</cp:revision>
  <cp:lastPrinted>2017-06-08T19:12:56Z</cp:lastPrinted>
  <dcterms:created xsi:type="dcterms:W3CDTF">2001-10-25T19:09:39Z</dcterms:created>
  <dcterms:modified xsi:type="dcterms:W3CDTF">2018-03-14T12:25:08Z</dcterms:modified>
</cp:coreProperties>
</file>